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4"/>
  </p:notesMasterIdLst>
  <p:sldIdLst>
    <p:sldId id="384" r:id="rId2"/>
    <p:sldId id="425" r:id="rId3"/>
    <p:sldId id="394" r:id="rId4"/>
    <p:sldId id="349" r:id="rId5"/>
    <p:sldId id="350" r:id="rId6"/>
    <p:sldId id="366" r:id="rId7"/>
    <p:sldId id="365" r:id="rId8"/>
    <p:sldId id="385" r:id="rId9"/>
    <p:sldId id="367" r:id="rId10"/>
    <p:sldId id="261" r:id="rId11"/>
    <p:sldId id="262" r:id="rId12"/>
    <p:sldId id="351" r:id="rId13"/>
    <p:sldId id="266" r:id="rId14"/>
    <p:sldId id="265" r:id="rId15"/>
    <p:sldId id="274" r:id="rId16"/>
    <p:sldId id="352" r:id="rId17"/>
    <p:sldId id="353" r:id="rId18"/>
    <p:sldId id="379" r:id="rId19"/>
    <p:sldId id="286" r:id="rId20"/>
    <p:sldId id="281" r:id="rId21"/>
    <p:sldId id="369" r:id="rId22"/>
    <p:sldId id="288" r:id="rId23"/>
    <p:sldId id="289" r:id="rId24"/>
    <p:sldId id="372" r:id="rId25"/>
    <p:sldId id="362" r:id="rId26"/>
    <p:sldId id="373" r:id="rId27"/>
    <p:sldId id="371" r:id="rId28"/>
    <p:sldId id="374" r:id="rId29"/>
    <p:sldId id="290" r:id="rId30"/>
    <p:sldId id="381" r:id="rId31"/>
    <p:sldId id="354" r:id="rId32"/>
    <p:sldId id="454" r:id="rId33"/>
    <p:sldId id="456" r:id="rId34"/>
    <p:sldId id="355" r:id="rId35"/>
    <p:sldId id="295" r:id="rId36"/>
    <p:sldId id="294" r:id="rId37"/>
    <p:sldId id="300" r:id="rId38"/>
    <p:sldId id="302" r:id="rId39"/>
    <p:sldId id="375" r:id="rId40"/>
    <p:sldId id="301" r:id="rId41"/>
    <p:sldId id="297" r:id="rId42"/>
    <p:sldId id="356" r:id="rId43"/>
    <p:sldId id="357" r:id="rId44"/>
    <p:sldId id="377" r:id="rId45"/>
    <p:sldId id="376" r:id="rId46"/>
    <p:sldId id="451" r:id="rId47"/>
    <p:sldId id="453" r:id="rId48"/>
    <p:sldId id="413" r:id="rId49"/>
    <p:sldId id="363" r:id="rId50"/>
    <p:sldId id="396" r:id="rId51"/>
    <p:sldId id="398" r:id="rId52"/>
    <p:sldId id="358" r:id="rId53"/>
    <p:sldId id="306" r:id="rId54"/>
    <p:sldId id="308" r:id="rId55"/>
    <p:sldId id="304" r:id="rId56"/>
    <p:sldId id="307" r:id="rId57"/>
    <p:sldId id="434" r:id="rId58"/>
    <p:sldId id="310" r:id="rId59"/>
    <p:sldId id="309" r:id="rId60"/>
    <p:sldId id="312" r:id="rId61"/>
    <p:sldId id="435" r:id="rId62"/>
    <p:sldId id="359" r:id="rId63"/>
    <p:sldId id="417" r:id="rId64"/>
    <p:sldId id="416" r:id="rId65"/>
    <p:sldId id="282" r:id="rId66"/>
    <p:sldId id="317" r:id="rId67"/>
    <p:sldId id="414" r:id="rId68"/>
    <p:sldId id="402" r:id="rId69"/>
    <p:sldId id="316" r:id="rId70"/>
    <p:sldId id="314" r:id="rId71"/>
    <p:sldId id="360" r:id="rId72"/>
    <p:sldId id="387" r:id="rId73"/>
    <p:sldId id="419" r:id="rId74"/>
    <p:sldId id="418" r:id="rId75"/>
    <p:sldId id="364" r:id="rId76"/>
    <p:sldId id="404" r:id="rId77"/>
    <p:sldId id="403" r:id="rId78"/>
    <p:sldId id="422" r:id="rId79"/>
    <p:sldId id="421" r:id="rId80"/>
    <p:sldId id="424" r:id="rId81"/>
    <p:sldId id="319" r:id="rId82"/>
    <p:sldId id="318" r:id="rId83"/>
    <p:sldId id="426" r:id="rId84"/>
    <p:sldId id="388" r:id="rId85"/>
    <p:sldId id="321" r:id="rId86"/>
    <p:sldId id="275" r:id="rId87"/>
    <p:sldId id="442" r:id="rId88"/>
    <p:sldId id="389" r:id="rId89"/>
    <p:sldId id="427" r:id="rId90"/>
    <p:sldId id="430" r:id="rId91"/>
    <p:sldId id="429" r:id="rId92"/>
    <p:sldId id="457" r:id="rId93"/>
    <p:sldId id="431" r:id="rId94"/>
    <p:sldId id="428" r:id="rId95"/>
    <p:sldId id="432" r:id="rId96"/>
    <p:sldId id="327" r:id="rId97"/>
    <p:sldId id="334" r:id="rId98"/>
    <p:sldId id="329" r:id="rId99"/>
    <p:sldId id="447" r:id="rId100"/>
    <p:sldId id="445" r:id="rId101"/>
    <p:sldId id="328" r:id="rId102"/>
    <p:sldId id="335" r:id="rId103"/>
    <p:sldId id="340" r:id="rId104"/>
    <p:sldId id="337" r:id="rId105"/>
    <p:sldId id="444" r:id="rId106"/>
    <p:sldId id="324" r:id="rId107"/>
    <p:sldId id="448" r:id="rId108"/>
    <p:sldId id="438" r:id="rId109"/>
    <p:sldId id="439" r:id="rId110"/>
    <p:sldId id="440" r:id="rId111"/>
    <p:sldId id="279" r:id="rId112"/>
    <p:sldId id="361" r:id="rId113"/>
    <p:sldId id="441" r:id="rId114"/>
    <p:sldId id="277" r:id="rId115"/>
    <p:sldId id="446" r:id="rId116"/>
    <p:sldId id="339" r:id="rId117"/>
    <p:sldId id="345" r:id="rId118"/>
    <p:sldId id="322" r:id="rId119"/>
    <p:sldId id="443" r:id="rId120"/>
    <p:sldId id="323" r:id="rId121"/>
    <p:sldId id="407" r:id="rId122"/>
    <p:sldId id="409" r:id="rId123"/>
    <p:sldId id="408" r:id="rId124"/>
    <p:sldId id="410" r:id="rId125"/>
    <p:sldId id="449" r:id="rId126"/>
    <p:sldId id="348" r:id="rId127"/>
    <p:sldId id="347" r:id="rId128"/>
    <p:sldId id="343" r:id="rId129"/>
    <p:sldId id="342" r:id="rId130"/>
    <p:sldId id="341" r:id="rId131"/>
    <p:sldId id="401" r:id="rId132"/>
    <p:sldId id="344" r:id="rId133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7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F5384-7332-4E16-BD54-229A76244F7B}" type="datetimeFigureOut">
              <a:rPr lang="pt-PT" smtClean="0"/>
              <a:pPr/>
              <a:t>01-06-2013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A73F7-4D97-4F86-A9D5-E8FB7471184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A73F7-4D97-4F86-A9D5-E8FB7471184E}" type="slidenum">
              <a:rPr lang="pt-PT" smtClean="0"/>
              <a:pPr/>
              <a:t>5</a:t>
            </a:fld>
            <a:endParaRPr lang="pt-P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A73F7-4D97-4F86-A9D5-E8FB7471184E}" type="slidenum">
              <a:rPr lang="pt-PT" smtClean="0"/>
              <a:pPr/>
              <a:t>45</a:t>
            </a:fld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A73F7-4D97-4F86-A9D5-E8FB7471184E}" type="slidenum">
              <a:rPr lang="pt-PT" smtClean="0"/>
              <a:pPr/>
              <a:t>6</a:t>
            </a:fld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A73F7-4D97-4F86-A9D5-E8FB7471184E}" type="slidenum">
              <a:rPr lang="pt-PT" smtClean="0"/>
              <a:pPr/>
              <a:t>24</a:t>
            </a:fld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A73F7-4D97-4F86-A9D5-E8FB7471184E}" type="slidenum">
              <a:rPr lang="pt-PT" smtClean="0"/>
              <a:pPr/>
              <a:t>35</a:t>
            </a:fld>
            <a:endParaRPr 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A73F7-4D97-4F86-A9D5-E8FB7471184E}" type="slidenum">
              <a:rPr lang="pt-PT" smtClean="0"/>
              <a:pPr/>
              <a:t>36</a:t>
            </a:fld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A73F7-4D97-4F86-A9D5-E8FB7471184E}" type="slidenum">
              <a:rPr lang="pt-PT" smtClean="0"/>
              <a:pPr/>
              <a:t>41</a:t>
            </a:fld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A73F7-4D97-4F86-A9D5-E8FB7471184E}" type="slidenum">
              <a:rPr lang="pt-PT" smtClean="0"/>
              <a:pPr/>
              <a:t>42</a:t>
            </a:fld>
            <a:endParaRPr 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A73F7-4D97-4F86-A9D5-E8FB7471184E}" type="slidenum">
              <a:rPr lang="pt-PT" smtClean="0"/>
              <a:pPr/>
              <a:t>43</a:t>
            </a:fld>
            <a:endParaRPr 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A73F7-4D97-4F86-A9D5-E8FB7471184E}" type="slidenum">
              <a:rPr lang="pt-PT" smtClean="0"/>
              <a:pPr/>
              <a:t>44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68523-C3FA-4100-9C6C-0631F7A53837}" type="datetimeFigureOut">
              <a:rPr lang="pt-PT" smtClean="0"/>
              <a:pPr/>
              <a:t>01-06-2013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A27A-2836-4680-8DB7-B9B604A29D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68523-C3FA-4100-9C6C-0631F7A53837}" type="datetimeFigureOut">
              <a:rPr lang="pt-PT" smtClean="0"/>
              <a:pPr/>
              <a:t>01-06-2013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A27A-2836-4680-8DB7-B9B604A29D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68523-C3FA-4100-9C6C-0631F7A53837}" type="datetimeFigureOut">
              <a:rPr lang="pt-PT" smtClean="0"/>
              <a:pPr/>
              <a:t>01-06-2013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A27A-2836-4680-8DB7-B9B604A29D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68523-C3FA-4100-9C6C-0631F7A53837}" type="datetimeFigureOut">
              <a:rPr lang="pt-PT" smtClean="0"/>
              <a:pPr/>
              <a:t>01-06-2013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A27A-2836-4680-8DB7-B9B604A29D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68523-C3FA-4100-9C6C-0631F7A53837}" type="datetimeFigureOut">
              <a:rPr lang="pt-PT" smtClean="0"/>
              <a:pPr/>
              <a:t>01-06-2013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A27A-2836-4680-8DB7-B9B604A29D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68523-C3FA-4100-9C6C-0631F7A53837}" type="datetimeFigureOut">
              <a:rPr lang="pt-PT" smtClean="0"/>
              <a:pPr/>
              <a:t>01-06-2013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A27A-2836-4680-8DB7-B9B604A29D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68523-C3FA-4100-9C6C-0631F7A53837}" type="datetimeFigureOut">
              <a:rPr lang="pt-PT" smtClean="0"/>
              <a:pPr/>
              <a:t>01-06-2013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A27A-2836-4680-8DB7-B9B604A29D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68523-C3FA-4100-9C6C-0631F7A53837}" type="datetimeFigureOut">
              <a:rPr lang="pt-PT" smtClean="0"/>
              <a:pPr/>
              <a:t>01-06-2013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A27A-2836-4680-8DB7-B9B604A29D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68523-C3FA-4100-9C6C-0631F7A53837}" type="datetimeFigureOut">
              <a:rPr lang="pt-PT" smtClean="0"/>
              <a:pPr/>
              <a:t>01-06-2013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A27A-2836-4680-8DB7-B9B604A29D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68523-C3FA-4100-9C6C-0631F7A53837}" type="datetimeFigureOut">
              <a:rPr lang="pt-PT" smtClean="0"/>
              <a:pPr/>
              <a:t>01-06-2013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A27A-2836-4680-8DB7-B9B604A29D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68523-C3FA-4100-9C6C-0631F7A53837}" type="datetimeFigureOut">
              <a:rPr lang="pt-PT" smtClean="0"/>
              <a:pPr/>
              <a:t>01-06-2013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A27A-2836-4680-8DB7-B9B604A29D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68523-C3FA-4100-9C6C-0631F7A53837}" type="datetimeFigureOut">
              <a:rPr lang="pt-PT" smtClean="0"/>
              <a:pPr/>
              <a:t>01-06-2013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5A27A-2836-4680-8DB7-B9B604A29D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pt/url?sa=i&amp;rct=j&amp;q=&amp;esrc=s&amp;frm=1&amp;source=images&amp;cd=&amp;cad=rja&amp;docid=nvTyb619Id_hOM&amp;tbnid=PS_wLhP1omV9kM:&amp;ved=0CAUQjRw&amp;url=http://olhares.uol.com.br/a-jangada-de-pedra-foto615918.html&amp;ei=wjelUbnUOqOJ0AWH-4CQBQ&amp;bvm=bv.47008514,d.ZGU&amp;psig=AFQjCNGzBSbpfbRG2ZLI5kwc15IsTkqCzA&amp;ust=1369868470916967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pt/url?sa=i&amp;rct=j&amp;q=&amp;esrc=s&amp;frm=1&amp;source=images&amp;cd=&amp;cad=rja&amp;docid=kCjgr7pHnjdV9M&amp;tbnid=1vKCFbdP6D4KlM:&amp;ved=0CAUQjRw&amp;url=http://pt.wikipedia.org/wiki/Mensagem_(livro)&amp;ei=h-2TUbHRBKWX1AXuwIDwCA&amp;bvm=bv.46471029,d.ZGU&amp;psig=AFQjCNHZGYMY6zeOKF8Nx5vHSm4vyWe7jg&amp;ust=1368735487327146" TargetMode="Externa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://www.google.pt/url?sa=i&amp;rct=j&amp;q=&amp;esrc=s&amp;frm=1&amp;source=images&amp;cd=&amp;cad=rja&amp;docid=z5kTLDCFh8Rq9M&amp;tbnid=VeBLLv3eEDvyKM:&amp;ved=0CAUQjRw&amp;url=http%3A%2F%2Fnaante-camara.blogspot.com%2F2011_04_01_archive.html&amp;ei=LG6qUZqECKzw0gXwsYDADw&amp;bvm=bv.47244034,d.ZGU&amp;psig=AFQjCNGtc0yruS3_-vu8cE2rLR_Nuu9qew&amp;ust=1370210080114179" TargetMode="Externa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://www.google.pt/url?sa=i&amp;rct=j&amp;q=&amp;esrc=s&amp;frm=1&amp;source=images&amp;cd=&amp;cad=rja&amp;docid=yLBw32KMVEKPoM&amp;tbnid=cNwd0FSuRdl9eM:&amp;ved=0CAUQjRw&amp;url=http://diasquevoam.blogspot.com/2008_04_01_archive.html&amp;ei=6E6UUcl5hdbRBZu8gcAJ&amp;bvm=bv.46471029,d.ZGU&amp;psig=AFQjCNFuf94GhaNFGWNiaZIy-AXOyyTv3w&amp;ust=1368760199754737" TargetMode="Externa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://www.google.pt/url?sa=i&amp;rct=j&amp;q=&amp;esrc=s&amp;frm=1&amp;source=images&amp;cd=&amp;cad=rja&amp;docid=tcyOZTDc0wnZfM&amp;tbnid=S178Qt1Yc30YOM:&amp;ved=0CAUQjRw&amp;url=http://abrangente.blogspot.com/2006_04_01_archive.html&amp;ei=lVGUUZLqHYbI0QWgiIGADg&amp;bvm=bv.46471029,d.ZGU&amp;psig=AFQjCNGWUkPcWSX0iFPRBRm3dz-3pLe2aw&amp;ust=1368760858968239" TargetMode="Externa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://www.google.pt/url?sa=i&amp;rct=j&amp;q=&amp;esrc=s&amp;frm=1&amp;source=images&amp;cd=&amp;cad=rja&amp;docid=G7h4vtnVLyCU8M&amp;tbnid=THmM3G1vAcOtCM:&amp;ved=0CAUQjRw&amp;url=http://historiamaximus.blogspot.com/2013/05/especial-25-de-abril-quem-foram-os.html&amp;ei=M1OUUZWPMe-A0AXN5oCgBQ&amp;bvm=bv.46471029,d.ZGU&amp;psig=AFQjCNGfCi9TxZZael7P54zt47Ur2XHDqg&amp;ust=1368761505778641" TargetMode="Externa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://www.google.pt/url?sa=i&amp;rct=j&amp;q=&amp;esrc=s&amp;frm=1&amp;source=images&amp;cd=&amp;cad=rja&amp;docid=OssiMXA5rMPFAM&amp;tbnid=5uiRPsCx0YVn4M:&amp;ved=0CAUQjRw&amp;url=http://olhares.sapo.pt/onde-estavas-no-25-de-abril-de-1974--foto1899404.html&amp;ei=GlKUUeDtHu_40gXAg4CwCg&amp;bvm=bv.46471029,d.ZGU&amp;psig=AFQjCNGWUkPcWSX0iFPRBRm3dz-3pLe2aw&amp;ust=1368760858968239" TargetMode="Externa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://www.google.pt/url?sa=i&amp;rct=j&amp;q=&amp;esrc=s&amp;frm=1&amp;source=images&amp;cd=&amp;cad=rja&amp;docid=z5kTLDCFh8Rq9M&amp;tbnid=VeBLLv3eEDvyKM:&amp;ved=0CAUQjRw&amp;url=http%3A%2F%2Ffasesdaluacheia.blogspot.com%2F2012_04_01_archive.html&amp;ei=7W2qUd6KN-ak0AWglICwAg&amp;bvm=bv.47244034,d.ZGU&amp;psig=AFQjCNGtc0yruS3_-vu8cE2rLR_Nuu9qew&amp;ust=1370210080114179" TargetMode="Externa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hyperlink" Target="http://www.google.pt/url?sa=i&amp;rct=j&amp;q=&amp;esrc=s&amp;frm=1&amp;source=images&amp;cd=&amp;cad=rja&amp;docid=-eDDcEOd9auNpM&amp;tbnid=m8pyLjhNSl-a9M:&amp;ved=0CAUQjRw&amp;url=http://queridasbibliotecas.blogspot.com/2012_04_01_archive.html&amp;ei=Dk6UUb7hN8O90QWatIHoDg&amp;bvm=bv.46471029,d.ZGU&amp;psig=AFQjCNFuf94GhaNFGWNiaZIy-AXOyyTv3w&amp;ust=1368760199754737" TargetMode="Externa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hyperlink" Target="http://arrastao.org/2010/04/" TargetMode="Externa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hyperlink" Target="http://www.google.pt/url?sa=i&amp;rct=j&amp;q=&amp;esrc=s&amp;frm=1&amp;source=images&amp;cd=&amp;cad=rja&amp;docid=c_Km6LrBVas7cM&amp;tbnid=SBgsLxIkBixxPM:&amp;ved=0CAUQjRw&amp;url=http://diario.iol.pt/politica/25-de-abril-revolucao-marxismo-crise-tvi24-ultimas-noticias/1058826-4072.html&amp;ei=bFKUUcDOJMrY0QXkyIGYAQ&amp;bvm=bv.46471029,d.ZGU&amp;psig=AFQjCNGWUkPcWSX0iFPRBRm3dz-3pLe2aw&amp;ust=1368760858968239" TargetMode="Externa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hyperlink" Target="http://www.google.pt/url?sa=i&amp;rct=j&amp;q=&amp;esrc=s&amp;frm=1&amp;source=images&amp;cd=&amp;cad=rja&amp;docid=T7SrRzhH4cM8dM&amp;tbnid=DLVmIk8ny93vbM:&amp;ved=0CAUQjRw&amp;url=http://aterceiranoite.org/2013/04/25/25-de-abril/&amp;ei=PFCUUaHSNoWc0wXZsoDYAw&amp;bvm=bv.46471029,d.ZGU&amp;psig=AFQjCNFuf94GhaNFGWNiaZIy-AXOyyTv3w&amp;ust=1368760199754737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pt/url?sa=i&amp;rct=j&amp;q=&amp;esrc=s&amp;frm=1&amp;source=images&amp;cd=&amp;cad=rja&amp;docid=kCjgr7pHnjdV9M&amp;tbnid=1vKCFbdP6D4KlM:&amp;ved=0CAUQjRw&amp;url=http://pt.wikipedia.org/wiki/Mensagem_(livro)&amp;ei=h-2TUbHRBKWX1AXuwIDwCA&amp;bvm=bv.46471029,d.ZGU&amp;psig=AFQjCNHZGYMY6zeOKF8Nx5vHSm4vyWe7jg&amp;ust=1368735487327146" TargetMode="Externa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hyperlink" Target="http://www.google.pt/url?sa=i&amp;rct=j&amp;q=&amp;esrc=s&amp;frm=1&amp;source=images&amp;cd=&amp;cad=rja&amp;docid=w-f1IrtlyB9EvM&amp;tbnid=gi_Qo-dpclPGtM:&amp;ved=0CAUQjRw&amp;url=http://luaafricana.blogspot.com/2013/04/25-de-abril-sempre.html&amp;ei=kU-UUbrjDtCb0AX1qIHICA&amp;bvm=bv.46471029,d.ZGU&amp;psig=AFQjCNFuf94GhaNFGWNiaZIy-AXOyyTv3w&amp;ust=1368760199754737" TargetMode="Externa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hyperlink" Target="http://commons.wikimedia.org/wiki/File:25_Abril_1983_Porto_by_Henrique_Matos_01.jpg" TargetMode="Externa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hyperlink" Target="http://www.google.pt/url?sa=i&amp;rct=j&amp;q=&amp;esrc=s&amp;frm=1&amp;source=images&amp;cd=&amp;cad=rja&amp;docid=TuZuBg5-LqABPM&amp;tbnid=c9oEELPWbrurpM:&amp;ved=0CAUQjRw&amp;url=http://pracadobocage.wordpress.com/tag/jose-afonso/&amp;ei=xV-qUd7kCoSZ0QX_24EY&amp;bvm=bv.47244034,d.ZGU&amp;psig=AFQjCNHX_Q6VwrBJ3xd2M39vyHcxOjlvTA&amp;ust=1370206514784497" TargetMode="Externa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hyperlink" Target="http://www.google.pt/url?sa=i&amp;source=images&amp;cd=&amp;cad=rja&amp;docid=xIqXl9SL_Ud70M&amp;tbnid=SrsXlrXwRh2vwM:&amp;ved=0CAgQjRwwAA&amp;url=http://esquerda-republicana.blogspot.com/2011_08_01_archive.html&amp;ei=GgmUUaCsJYeN7AbttICQCw&amp;psig=AFQjCNFO7VVj2hoqETTShJvNnMwgzzSnAQ&amp;ust=1368742554867524" TargetMode="Externa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://1.bp.blogspot.com/-4dzwCCGkeNE/UWlt7lvfeoI/AAAAAAAAaCA/7lNncDI1DzQ/s1600/BOREAU.3.png" TargetMode="Externa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hyperlink" Target="http://www.google.pt/url?sa=i&amp;source=images&amp;cd=&amp;cad=rja&amp;docid=3JZXJuwjxFuiyM&amp;tbnid=5K0Y8VVWufwR9M:&amp;ved=0CAgQjRwwAA&amp;url=http://porentrefiosdeneve.blogspot.com/2011_03_01_archive.html&amp;ei=1lKUUYSqBaO47AaduIGIBg&amp;psig=AFQjCNEh7qlamrU7vEp_hx6mMehQWVmToA&amp;ust=1368761430164906" TargetMode="Externa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hyperlink" Target="http://www.google.pt/url?sa=i&amp;rct=j&amp;q=&amp;esrc=s&amp;frm=1&amp;source=images&amp;cd=&amp;cad=rja&amp;docid=kQl2NsHSNY4SYM&amp;tbnid=5K0Y8VVWufwR9M:&amp;ved=0CAUQjRw&amp;url=http://escavar-em-ruinas.blogs.sapo.pt/17840.html&amp;ei=v1WUUYmwCaPG0QWP6IGgCQ&amp;bvm=bv.46471029,d.ZG4&amp;psig=AFQjCNGSfXh75_YAy4qsuG_yMxZ9-p-1Rg&amp;ust=1368762157307662" TargetMode="Externa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hyperlink" Target="http://www.google.pt/url?sa=i&amp;rct=j&amp;q=&amp;esrc=s&amp;frm=1&amp;source=images&amp;cd=&amp;cad=rja&amp;docid=TuNnpw4IOnccOM&amp;tbnid=IOb1_OU2MtoD9M:&amp;ved=0CAUQjRw&amp;url=http://herdeirodeaecio.blogspot.com/2011_02_01_archive.html&amp;ei=_kuUUemYBtL60gXjgYGgCA&amp;bvm=bv.46471029,d.ZGU&amp;psig=AFQjCNGM4tHMRMfEFQ1PpO_9NP3avbcYvg&amp;ust=1368759675344062" TargetMode="Externa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hyperlink" Target="http://www.google.pt/url?sa=i&amp;rct=j&amp;q=&amp;esrc=s&amp;frm=1&amp;source=images&amp;cd=&amp;cad=rja&amp;docid=BZsn8Vb0lg3jkM&amp;tbnid=K9qFPqyrOyY4aM:&amp;ved=0CAUQjRw&amp;url=http%3A%2F%2Farte-factoheregesperversoes.blogspot.com%2F2010_07_01_archive.html&amp;ei=pG2qUZDnE4Wm0QWvhYHgDA&amp;bvm=bv.47244034,d.ZGU&amp;psig=AFQjCNGtc0yruS3_-vu8cE2rLR_Nuu9qew&amp;ust=1370210080114179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maisfutebol.iol.pt/outros-desportos/mcnamara-surf-billabong-nazare-maior-onda/1426411-1493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hyperlink" Target="http://www.google.pt/url?sa=i&amp;rct=j&amp;q=&amp;esrc=s&amp;frm=1&amp;source=images&amp;cd=&amp;cad=rja&amp;docid=Kqw3L77HON2amM&amp;tbnid=myLGewe-GnZBkM:&amp;ved=0CAUQjRw&amp;url=http://pt.dreamstime.com/fotografia-de-stock-royalty-free-sorriso-image967547&amp;ei=Bb2nUdnIK6X80QXc0YDoDQ&amp;bvm=bv.47244034,d.ZGU&amp;psig=AFQjCNF9KQ2HgdEPSYZLKc0fzrLiih7VJQ&amp;ust=1370033787402003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hyperlink" Target="http://www.google.pt/url?sa=i&amp;rct=j&amp;q=&amp;esrc=s&amp;frm=1&amp;source=images&amp;cd=&amp;cad=rja&amp;docid=l4b2qmAllm-WZM&amp;tbnid=xId-pvBVk9vYrM:&amp;ved=0CAUQjRw&amp;url=http://comunidade.sol.pt/blogs/olindagil/archive/2010/05/16/Retornados-como-eu.aspx&amp;ei=gEyUUZrHIefA0QW31YHIAQ&amp;bvm=bv.46471029,d.ZGU&amp;psig=AFQjCNG3RuDQSyoNErZpuMGvrHZTGFEoQQ&amp;ust=1368759801461306" TargetMode="Externa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hyperlink" Target="http://geopedrados.blogspot.com/2009_09_01_archive.html" TargetMode="Externa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hyperlink" Target="http://www.google.pt/url?sa=i&amp;source=images&amp;cd=&amp;cad=rja&amp;docid=cRfSGfNHSkgbAM&amp;tbnid=LunBFVJJTFjw7M:&amp;ved=0CAgQjRwwAA&amp;url=http://pombaldomarques.blogspot.com/2012_03_01_archive.html&amp;ei=3FWnUdiRM4Op7AaUjoCoDA&amp;psig=AFQjCNGzHzG4VLcejIYvZTviDy7bF3yHPg&amp;ust=1370007388905497" TargetMode="Externa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hyperlink" Target="http://geracaodeoitenta.blogspot.com/2010_04_01_archive.html" TargetMode="Externa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hyperlink" Target="http://www.google.pt/url?sa=i&amp;source=images&amp;cd=&amp;cad=rja&amp;docid=cRfSGfNHSkgbAM&amp;tbnid=LunBFVJJTFjw7M:&amp;ved=0CAgQjRwwAA&amp;url=http://www1.ci.uc.pt/cd25a/wikka.php?wakka=Galeria&amp;album=FotosAAlvesCosta&amp;ei=3FWnUdiRM4Op7AaUjoCoDA&amp;psig=AFQjCNGzHzG4VLcejIYvZTviDy7bF3yHPg&amp;ust=1370007388905497" TargetMode="Externa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http://www.google.pt/url?sa=i&amp;rct=j&amp;q=&amp;esrc=s&amp;frm=1&amp;source=images&amp;cd=&amp;cad=rja&amp;docid=WLrzq0oxsy1TDM&amp;tbnid=4gK6HWEQ95_PkM:&amp;ved=0CAUQjRw&amp;url=http%3A%2F%2Fescavar-em-ruinas.blogs.sapo.pt%2F40635.html&amp;ei=fXKqUYOpCpTz0gW4n4HQDg&amp;psig=AFQjCNHOiLXxAYMiOPifzw47fM_img-P2A&amp;ust=1370210857147174" TargetMode="Externa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hyperlink" Target="http://www.google.pt/url?sa=i&amp;rct=j&amp;q=&amp;esrc=s&amp;frm=1&amp;source=images&amp;cd=&amp;cad=rja&amp;docid=ATsyzdc2nvJ7MM&amp;tbnid=Dl-95Djj_uZ0vM:&amp;ved=0CAUQjRw&amp;url=http://pissarro.home.sapo.pt/memorias14.htm&amp;ei=1leUUZP5Juei0QXF9oCYCA&amp;bvm=bv.46471029,d.ZG4&amp;psig=AFQjCNHLFv5KgMcdJzFfqwOM_aTFNPVySg&amp;ust=1368762695399467" TargetMode="Externa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hyperlink" Target="http://www.google.pt/url?sa=i&amp;rct=j&amp;q=&amp;esrc=s&amp;frm=1&amp;source=images&amp;cd=&amp;cad=rja&amp;docid=z4EIXkr80rtemM&amp;tbnid=GvmdmMdBKvFr0M:&amp;ved=0CAUQjRw&amp;url=http://ephemerajpp.com/2011/08/08/eleicoes-presidenciais-de-1976-otelo-saraiva-de-carvalho/&amp;ei=T1eUUaXoDanE0QXcm4CwBA&amp;psig=AFQjCNGhIcvx3eW8Vrp5_dZ49y01dtRCPg&amp;ust=136876252821748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hyperlink" Target="http://www.google.pt/url?sa=i&amp;rct=j&amp;q=&amp;esrc=s&amp;frm=1&amp;source=images&amp;cd=&amp;cad=rja&amp;docid=xu0yybnUkkreuM&amp;tbnid=D4Wo4ETw6QkLnM:&amp;ved=0CAUQjRw&amp;url=http://marchamental.blogspot.com/2010/08/resultado-da-1-sondagem-otelo-saraiva.html&amp;ei=bFiUUdfGDcbt0gWNj4FQ&amp;bvm=bv.46471029,d.ZG4&amp;psig=AFQjCNFftz1ro3Tm5bLUYHywgNSdKIxKEw&amp;ust=1368762858488294" TargetMode="Externa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hyperlink" Target="http://www.google.pt/url?sa=i&amp;rct=j&amp;q=&amp;esrc=s&amp;frm=1&amp;source=images&amp;cd=&amp;cad=rja&amp;docid=MpevRSviuvgNyM&amp;tbnid=JgAz59kpot5vEM:&amp;ved=0CAUQjRw&amp;url=http://www.pcp.pt/fotografias/25-de-abril-de-1974&amp;ei=M1SUUY68N4On0QWcxoCoDA&amp;bvm=bv.46471029,d.ZGU&amp;psig=AFQjCNG-GYf49J6j3Hfjaet01vc0bNHeMA&amp;ust=1368761707666278" TargetMode="Externa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hyperlink" Target="http://www.google.pt/url?sa=i&amp;rct=j&amp;q=&amp;esrc=s&amp;frm=1&amp;source=images&amp;cd=&amp;cad=rja&amp;docid=_rJcay6TdVX4HM&amp;tbnid=AWPq7BhxoUhTtM:&amp;ved=0CAUQjRw&amp;url=http://entrelinhasentregente.blogspot.com/2012/03/8-de-marco-dia-internacional-da-mulher.html&amp;ei=EVSUUe7jN-en0AWUrICwDw&amp;bvm=bv.46471029,d.ZGU&amp;psig=AFQjCNG-GYf49J6j3Hfjaet01vc0bNHeMA&amp;ust=1368761707666278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hyperlink" Target="http://www.google.pt/url?sa=i&amp;rct=j&amp;q=&amp;esrc=s&amp;frm=1&amp;source=images&amp;cd=&amp;cad=rja&amp;docid=apLP2XtjMrPtmM&amp;tbnid=Pwq2pdgmrB78lM:&amp;ved=0CAUQjRw&amp;url=http://www.pcp.pt/actpol/temas/25abril/25anos/foto22.html&amp;ei=7VOUUafBOeXP0QWpkoGoBQ&amp;bvm=bv.46471029,d.ZGU&amp;psig=AFQjCNG-GYf49J6j3Hfjaet01vc0bNHeMA&amp;ust=1368761707666278" TargetMode="Externa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2" Type="http://schemas.openxmlformats.org/officeDocument/2006/relationships/hyperlink" Target="http://www.google.pt/url?sa=i&amp;rct=j&amp;q=&amp;esrc=s&amp;frm=1&amp;source=images&amp;cd=&amp;cad=rja&amp;docid=WG1Gg-RhA7P4PM&amp;tbnid=Id7YTnHAlRkcSM:&amp;ved=0CAUQjRw&amp;url=http://www.vidaslusofonas.pt/florbela_espanca.htm&amp;ei=tZ-mUdnlIsbt0gWwnoDICw&amp;bvm=bv.47244034,d.ZGU&amp;psig=AFQjCNHx6B3FC8BjAZRZq7xsPw9nA-SlFA&amp;ust=1369960719147997" TargetMode="Externa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hyperlink" Target="http://3.bp.blogspot.com/_TF03P1NX9II/S2i3aw89xDI/AAAAAAAABt0/XBoxxi0RRHw/s1600-h/%C3%A9+t%C3%A3o+lindo+o+Alentejo+003.JPG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p3.publico.pt/actualidade/desporto/2972/vaga-de-30-metros-na-nazare-eleita-maior-onda-do-ano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pt/url?sa=i&amp;source=images&amp;cd=&amp;cad=rja&amp;docid=aQloyfbnXFaqcM&amp;tbnid=GZsz1m91nFzYZM:&amp;ved=0CAgQjRwwAA&amp;url=http://a-casa-da-lapa.blogspot.com/2011_12_01_archive.html&amp;ei=lvejUdm-BceS7AbsuoGwDg&amp;psig=AFQjCNGtJG4CIjz1ERFrt2WwBPVXF2hUFA&amp;ust=1369786646161657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pt/url?sa=i&amp;rct=j&amp;q=&amp;esrc=s&amp;frm=1&amp;source=images&amp;cd=&amp;cad=rja&amp;docid=hX4DsKxzf3NUzM&amp;tbnid=KTXYQ9uAymvhnM:&amp;ved=0CAUQjRw&amp;url=http://www.geocities.ws/atoleiros/Diana.htm&amp;ei=lA6kUb2XKMek0QXG-IDoCw&amp;bvm=bv.47008514,d.ZGU&amp;psig=AFQjCNHIFvSAa3PnipdIIWBt1UX80ko5QQ&amp;ust=1369792523808897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pt/url?sa=i&amp;rct=j&amp;q=&amp;esrc=s&amp;frm=1&amp;source=images&amp;cd=&amp;cad=rja&amp;docid=WHoTAo46lOhQqM&amp;tbnid=M9woMzYpMfAdNM:&amp;ved=0CAUQjRw&amp;url=http://eportuguese.blogspot.com/2010/06/portugal-do-seculo-viii-era-dos.html&amp;ei=EDKlUcLUFuiZ0QWq_IDwDw&amp;bvm=bv.47008514,d.ZGU&amp;psig=AFQjCNFq4wWNQM112Z4mZflhtTb6PV7fjA&amp;ust=1369867046099723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pt/url?sa=i&amp;rct=j&amp;q=&amp;esrc=s&amp;frm=1&amp;source=images&amp;cd=&amp;cad=rja&amp;docid=epwAn2rYPDgt4M&amp;tbnid=_z2b4K47i8tALM:&amp;ved=0CAUQjRw&amp;url=http://olhares.uol.com.br/estatua-de-d-afonso-henriques-foto2995913.html&amp;ei=wRqUUfTNNKad0AX2p4DIDQ&amp;bvm=bv.46471029,d.ZGU&amp;psig=AFQjCNH95yc6amFdye0hkTUlCmMfvpyPjg&amp;ust=1368747071643583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jcabral.info/RG/TP%200%200%20Alfredo/Quadros%20H%20P/3v-TP00%20QuadrosHP.html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pt/url?sa=i&amp;rct=j&amp;q=&amp;esrc=s&amp;frm=1&amp;source=images&amp;cd=&amp;cad=rja&amp;docid=YtvGIiwWQ9bKOM&amp;tbnid=ObO6sSteNHqdJM:&amp;ved=0CAUQjRw&amp;url=http://casoseacasosdavida.blogspot.com/2009/08/antonio-sergio-1883-1969.html&amp;ei=tf6jUaeeEsSZ0AW-u4HoAw&amp;bvm=bv.47008514,d.ZGU&amp;psig=AFQjCNHfZOMS5QtdH9x5sL0E2f4ZQ0LBOg&amp;ust=1369788454232411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pt/url?sa=i&amp;rct=j&amp;q=&amp;esrc=s&amp;frm=1&amp;source=images&amp;cd=&amp;cad=rja&amp;docid=d2aUq9YcwTb15M&amp;tbnid=dzHYXjxqZ4X1gM:&amp;ved=0CAUQjRw&amp;url=http://www.ensp.unl.pt/lgraca/textos59.html&amp;ei=_SKUUdGWJaGI0AWkkIHoDQ&amp;bvm=bv.46471029,d.ZG4&amp;psig=AFQjCNHX6sMVVEsTBWYUS6GhyFzHD96blA&amp;ust=1368749156627529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//upload.wikimedia.org/wikipedia/commons/3/3b/Lisboa_1500-1510.jpg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t/url?sa=i&amp;rct=j&amp;q=&amp;esrc=s&amp;frm=1&amp;source=images&amp;cd=&amp;cad=rja&amp;docid=eq8ZoRcAExJmHM&amp;tbnid=nGk5yn8Je1-g9M:&amp;ved=0CAUQjRw&amp;url=http://www.tlaxcala.es/pp.asp?lg=po&amp;reference=7322&amp;ei=Z6SmUfnJDvTJ0AXvsIDwBw&amp;bvm=bv.47244034,d.ZG4&amp;psig=AFQjCNFvUbEc47Yokq2IJQ3pidiEHr7QbQ&amp;ust=136996188892184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hyperlink" Target="http://lisboanoguiness.blogs.sapo.pt/280370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pt/url?sa=i&amp;rct=j&amp;q=&amp;esrc=s&amp;frm=1&amp;source=images&amp;cd=&amp;cad=rja&amp;docid=aGOCmszedNtT_M&amp;tbnid=t_fPl1mpznrusM:&amp;ved=0CAUQjRw&amp;url=http://arrozcatum.blogspot.com/2011/10/pinhal-de-leiria.html&amp;ei=NgSkUcLoB8jQ0QXGtIHIDw&amp;bvm=bv.47008514,d.ZGU&amp;psig=AFQjCNHuCcj0lrfKuITFvrOMp8a5pyGCEA&amp;ust=1369789866615561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pt/url?sa=i&amp;rct=j&amp;q=&amp;esrc=s&amp;frm=1&amp;source=images&amp;cd=&amp;cad=rja&amp;docid=ROCVjvHcv_GeQM&amp;tbnid=_fntW3oln3T08M:&amp;ved=0CAUQjRw&amp;url=http://www.ruadireita.com/biografias/info/d-dinis-o-lavrador/&amp;ei=jgWkUYSSMNCZ0QWOroHwAg&amp;bvm=bv.47008514,d.ZGU&amp;psig=AFQjCNHrBpJU_27aQ50UVWsuyareTpNX5w&amp;ust=1369790194922632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pt/url?sa=i&amp;rct=j&amp;q=&amp;esrc=s&amp;frm=1&amp;source=images&amp;cd=&amp;cad=rja&amp;docid=Mn1Xyh_qyg-xUM&amp;tbnid=Q3BpKXqsZcE0NM:&amp;ved=0CAUQjRw&amp;url=http://acartaagarcia.blogspot.com/2011/04/universidade-de-coimbra-primeira-do.html&amp;ei=AgakUdCoDOPM0QXw94CYCA&amp;bvm=bv.47008514,d.ZGU&amp;psig=AFQjCNFO7SHkSvwx7i1bDbE2wipOD6QxVg&amp;ust=1369790334509082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eportuguese.blogspot.com/2012_03_01_archive.html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puntocoma.org/2009_03_01_archive.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pt/url?sa=i&amp;rct=j&amp;q=&amp;esrc=s&amp;frm=1&amp;source=images&amp;cd=&amp;cad=rja&amp;docid=G3HiL0gx2u1qgM&amp;tbnid=XVSTlLi8kkrlNM:&amp;ved=0CAUQjRw&amp;url=http://luis-eg.blogspot.com/2010_06_01_archive.html&amp;ei=RiaUUfSQO6Gc0wW66YH4Dg&amp;bvm=bv.46471029,d.ZG4&amp;psig=AFQjCNH-pxe2P06d6EedP2VNQfB4o2QYVw&amp;ust=1368750020083284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google.pt/url?sa=i&amp;rct=j&amp;q=&amp;esrc=s&amp;frm=1&amp;source=images&amp;cd=&amp;cad=rja&amp;docid=6HLIjQQkwFfljM&amp;tbnid=z0Tf-WhG07GqSM:&amp;ved=0CAUQjRw&amp;url=http://carloskurare.blogspot.com/2010/04/brasil.html&amp;ei=cAukUbHQIMXP0QXW4oHACw&amp;bvm=bv.47008514,d.ZG4&amp;psig=AFQjCNFdFvfhekdrnKth1zBjtjMH4fF4jQ&amp;ust=1369791713520929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://www.google.pt/url?sa=i&amp;rct=j&amp;q=&amp;esrc=s&amp;frm=1&amp;source=images&amp;cd=&amp;cad=rja&amp;docid=s6xLG2pbU7DAXM&amp;tbnid=1IQ0ezu0XT2HdM:&amp;ved=0CAUQjRw&amp;url=http://www.algarve-reisen.com/lagos/gil.htm&amp;ei=MgukUcKSGITE0QWz_IHIAg&amp;bvm=bv.47008514,d.ZG4&amp;psig=AFQjCNHhQPc92O5Nl3dW9rYQ1QneLcNrPA&amp;ust=1369791635395371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t/url?sa=i&amp;rct=j&amp;q=&amp;esrc=s&amp;frm=1&amp;source=images&amp;cd=&amp;cad=rja&amp;docid=BdyJWCG4vR0RIM&amp;tbnid=tnOaoBXcIzMbPM:&amp;ved=0CAUQjRw&amp;url=http://veja.abril.com.br/historia/descobrimento/costa-africana-bartolomeu-dias-impressao.shtml&amp;ei=mCaUUaDXKcX50gWGxICADg&amp;bvm=bv.46471029,d.ZG4&amp;psig=AFQjCNFfK8XyEnnrKhQeenEtxwFRJCJL6A&amp;ust=1368750099002136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hyperlink" Target="http://www.vidaslusofonas.pt/bartolomeu_dias.htm" TargetMode="Externa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pt/url?sa=i&amp;source=images&amp;cd=&amp;cad=rja&amp;docid=pja3uX6MttzY3M&amp;tbnid=rXjb871l7LcmWM:&amp;ved=0CAgQjRwwAA&amp;url=http://www.luso-poemas.net/modules/news/article.php?storyid=89231&amp;ei=CC2UUemqJuap7Aa1wYDIAw&amp;psig=AFQjCNH2FN2E3mmvyXraONTleF4FV9tPfg&amp;ust=1368751752699960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diariogauche.blogspot.com/2011_09_01_archive.html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pt/url?sa=i&amp;rct=j&amp;q=&amp;esrc=s&amp;frm=1&amp;source=images&amp;cd=&amp;cad=rja&amp;docid=kCjgr7pHnjdV9M&amp;tbnid=1vKCFbdP6D4KlM:&amp;ved=0CAUQjRw&amp;url=http://pt.wikipedia.org/wiki/Mensagem_(livro)&amp;ei=h-2TUbHRBKWX1AXuwIDwCA&amp;bvm=bv.46471029,d.ZGU&amp;psig=AFQjCNHZGYMY6zeOKF8Nx5vHSm4vyWe7jg&amp;ust=1368735487327146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pt/url?sa=i&amp;rct=j&amp;q=&amp;esrc=s&amp;frm=1&amp;source=images&amp;cd=&amp;cad=rja&amp;docid=kCjgr7pHnjdV9M&amp;tbnid=1vKCFbdP6D4KlM:&amp;ved=0CAUQjRw&amp;url=http://pt.wikipedia.org/wiki/Mensagem_(livro)&amp;ei=h-2TUbHRBKWX1AXuwIDwCA&amp;bvm=bv.46471029,d.ZGU&amp;psig=AFQjCNHZGYMY6zeOKF8Nx5vHSm4vyWe7jg&amp;ust=1368735487327146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2/21/Caminho_maritimo_para_a_India.p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http://www.google.pt/url?sa=i&amp;rct=j&amp;q=&amp;esrc=s&amp;frm=1&amp;source=images&amp;cd=&amp;cad=rja&amp;docid=ew91vR6Vj52euM&amp;tbnid=ZTs2OLKfKqDKPM:&amp;ved=0CAUQjRw&amp;url=http://cienciasdasaude.med.br/blog/?p=6102&amp;ei=IzulUcatMKrQ0QWX2YGoCQ&amp;bvm=bv.47008514,d.ZGU&amp;psig=AFQjCNF3rEaSZbP4nM2pzRkJ79qbOdhapQ&amp;ust=1369869464209716" TargetMode="Externa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Esboceto_Vasco_da_Gama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t/url?sa=i&amp;rct=j&amp;q=&amp;esrc=s&amp;frm=1&amp;source=images&amp;cd=&amp;cad=rja&amp;docid=hWmur4_Jp_YC-M&amp;tbnid=Q7xMDU0GLJdvIM:&amp;ved=0CAUQjRw&amp;url=http://josemariaalves.blogspot.com/2013/02/pedro-alvares-cabral.html&amp;ei=JRCkUfPPPILa0QXB4IGYDg&amp;bvm=bv.47008514,d.ZGU&amp;psig=AFQjCNF7BjPlaEqi_RkSA_g1pyCsM2V5Aw&amp;ust=136979291553627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t/url?sa=i&amp;rct=j&amp;q=&amp;esrc=s&amp;frm=1&amp;source=images&amp;cd=&amp;cad=rja&amp;docid=rvz2s1IU6DzjZM&amp;tbnid=xIPX7_WQwN4nIM:&amp;ved=0CAUQjRw&amp;url=http://www.infoescola.com/historia/tratado-de-tordesilhas/&amp;ei=NCmUUcf3G-qm0QWR0oFQ&amp;bvm=bv.46471029,d.ZG4&amp;psig=AFQjCNHjzpjzaD5-C8V7tO2GnvivILWHgw&amp;ust=136875076759157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t/url?sa=i&amp;rct=j&amp;q=&amp;esrc=s&amp;frm=1&amp;source=images&amp;cd=&amp;cad=rja&amp;docid=IkHMnHLMJFu5SM&amp;tbnid=qhH4dzP3GbV5JM:&amp;ved=0CAUQjRw&amp;url=http://mym-pt.blogspot.com/2013/03/fernao-de-magalhaes-mensagem.html&amp;ei=g5ymUePlDIuT0AXH3IHQAQ&amp;bvm=bv.47244034,d.ZGU&amp;psig=AFQjCNEfPB2LyXI-hNSKP6DbeTdsgar_Nw&amp;ust=136995991636168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comunidade.sol.pt/blogs/olindagil/archive/2008/10/16/Fern_E300_o-de-Magalh_E300_es.aspx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google.pt/url?sa=i&amp;rct=j&amp;q=&amp;esrc=s&amp;frm=1&amp;source=images&amp;cd=&amp;cad=rja&amp;docid=HdVjGP5KclTz0M&amp;tbnid=4R4NbKa6TVsGkM:&amp;ved=0CAUQjRw&amp;url=http://pt.wikipedia.org/wiki/Imp%C3%A9rio_Portugu%C3%AAs&amp;ei=5ZmmUerqAcqi0QW7h4DwDQ&amp;bvm=bv.47244034,d.ZGU&amp;psig=AFQjCNE71pm88A4tsB3naX2cbavmrmFvRg&amp;ust=1369958705116551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t/url?sa=i&amp;rct=j&amp;q=&amp;esrc=s&amp;frm=1&amp;source=images&amp;cd=&amp;cad=rja&amp;docid=FjrETeAuqtuZgM&amp;tbnid=nAcQhXXmaL6Q2M:&amp;ved=0CAUQjRw&amp;url=http://www.piazzasanremo.net/2012/03/economia-politica-dal-1900-ad-oggi-3.html&amp;ei=KvSjUY62CoLP0QWO74DYCA&amp;bvm=bv.47008514,d.ZGU&amp;psig=AFQjCNGId0_k3vj8ngh2SXG-fzJ0ZoLIcQ&amp;ust=136978574540730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google.pt/url?sa=i&amp;source=images&amp;cd=&amp;cad=rja&amp;docid=y1cy8ovJ88SAqM&amp;tbnid=FyXygZDG6BiceM:&amp;ved=0CAgQjRwwAA&amp;url=http://pt.wikipedia.org/wiki/Francisco_de_Almeida_(vice-rei_da_%C3%8Dndia)&amp;ei=MDGUUcPAOcLY7AahrYGQDw&amp;psig=AFQjCNH-0h7gKSBO477hD8tjYFlad3DXhA&amp;ust=1368752817061750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dipity.com/farhoua/Explorers_Age_of_Exploration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google.pt/url?sa=i&amp;source=images&amp;cd=&amp;cad=rja&amp;docid=mZR7dtFUSXB7xM&amp;tbnid=q2cO8F7JzIY22M:&amp;ved=0CAgQjRwwAA&amp;url=http://pt.wikipedia.org/wiki/Os_Lus%C3%ADadas&amp;ei=vDaUUdqfB_KM7AaN2YGQDg&amp;psig=AFQjCNGAaH4EHnqz5yg92IoNatoXbeH8nw&amp;ust=136875423619433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hyperlink" Target="http://www.slideshare.net/maria.j.fontes/cames-1716335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hyperlink" Target="http://www.google.pt/url?sa=i&amp;rct=j&amp;q=&amp;esrc=s&amp;frm=1&amp;source=images&amp;cd=&amp;cad=rja&amp;docid=ypb-jLlObw7jWM&amp;tbnid=xwuWLdas2OheYM:&amp;ved=0CAUQjRw&amp;url=http://bibliobeiriz.wordpress.com/2007/10/&amp;ei=bTeUUeb9IYSY0QW43IC4Ag&amp;bvm=bv.46471029,d.ZG4&amp;psig=AFQjCNEEYS-g5qP08u-AeyIDo7BhgKLWqA&amp;ust=136875440350846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hyperlink" Target="http://www.google.pt/url?sa=i&amp;rct=j&amp;q=&amp;esrc=s&amp;frm=1&amp;source=images&amp;cd=&amp;cad=rja&amp;docid=ypb-jLlObw7jWM&amp;tbnid=eCrrzs02kmHNsM:&amp;ved=0CAUQjRw&amp;url=http://ihaa.com.br/biografia-e-obras-de-gil-vicente/&amp;ei=SD-lUcGlDsmq0QXFgIG4Ag&amp;bvm=bv.47008514,d.ZGU&amp;psig=AFQjCNFk7WOQsjFUUMhGEoVUcVMfIExF-A&amp;ust=1369870529539858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google.pt/url?sa=i&amp;rct=j&amp;q=&amp;esrc=s&amp;frm=1&amp;source=images&amp;cd=&amp;cad=rja&amp;docid=Y2Z807mP4RNGKM&amp;tbnid=bbzJ9fQJaWQ4JM:&amp;ved=0CAUQjRw&amp;url=http://zivabdavid.blogspot.com/2013/04/fernao-mendes-pinto.html&amp;ei=ujOUUeSyM8Gj0QXbs4CgAQ&amp;bvm=bv.46471029,d.ZG4&amp;psig=AFQjCNGIqj_DccGOi6BaBuzzLXWwkXtuoQ&amp;ust=136875344854233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gif"/><Relationship Id="rId4" Type="http://schemas.openxmlformats.org/officeDocument/2006/relationships/hyperlink" Target="http://www.vidaslusofonas.pt/fernao_m_pinto.htm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hyperlink" Target="http://www.google.pt/url?sa=i&amp;rct=j&amp;q=&amp;esrc=s&amp;frm=1&amp;source=images&amp;cd=&amp;cad=rja&amp;docid=do_bW7f-osq54M&amp;tbnid=-G0AADvbJcDndM:&amp;ved=0CAUQjRw&amp;url=http://commons.wikimedia.org/wiki/File:Bernardo_Gomes_de_Brito,_Historia_Tragico-Maritima,_tomo_1%C2%B0,_Lisboa_occidental,_1735.jpg&amp;ei=KzeUUayFC-nu0gWl14CQCw&amp;bvm=bv.46471029,d.ZG4&amp;psig=AFQjCNGnSaAVYVU_Lk2pUFaIFayxOeoluA&amp;ust=136875434540724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//upload.wikimedia.org/wikipedia/commons/8/81/Rela%C3%A7%C3%A3o_da_muy_notavel_perda_do_Gale%C3%A3o_Grande_S._Jo%C3%A3o.jpg" TargetMode="External"/><Relationship Id="rId5" Type="http://schemas.openxmlformats.org/officeDocument/2006/relationships/image" Target="../media/image56.jpeg"/><Relationship Id="rId4" Type="http://schemas.openxmlformats.org/officeDocument/2006/relationships/hyperlink" Target="http://www.google.pt/url?sa=i&amp;rct=j&amp;q=&amp;esrc=s&amp;frm=1&amp;source=images&amp;cd=&amp;cad=rja&amp;docid=bGdMVDwwBYYYhM&amp;tbnid=OYsKw9GZwyQg9M:&amp;ved=0CAUQjRw&amp;url=http://arquivohistoricomadeira.blogspot.com/2010/02/historia-tragico-maritima-bernardo.html&amp;ei=vcSnUar9JYir0gXdm4HgAQ&amp;bvm=bv.47244034,d.ZGU&amp;psig=AFQjCNEGZXwUuQalwfVRVbWooLpdNWLfdQ&amp;ust=1370035767988065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google.pt/url?sa=i&amp;rct=j&amp;q=&amp;esrc=s&amp;frm=1&amp;source=images&amp;cd=&amp;cad=rja&amp;docid=kF9geWs7z7tVpM&amp;tbnid=9Ul9v38cA1j1sM:&amp;ved=0CAUQjRw&amp;url=http://antiquecannabisbook.com/chap2B/India/Garcia-Orta.htm&amp;ei=yVypUbb4HOLI0AXJhoCoDQ&amp;psig=AFQjCNHKOcuL2WZIDy2NfazCUWjseoCARw&amp;ust=137014019255985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hyperlink" Target="http://www.brown.edu/Facilities/John_Carter_Brown_Library/Portugal/Geographies.html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google.pt/url?sa=i&amp;rct=j&amp;q=&amp;esrc=s&amp;frm=1&amp;source=images&amp;cd=&amp;cad=rja&amp;docid=FfdTrCYXaCYJaM&amp;tbnid=AqL7OmVCTOHROM:&amp;ved=0CAUQjRw&amp;url=http://omarcapaginas.com.br/autor/11620&amp;ei=YcmnUZynCceY1AXAhYCIDA&amp;bvm=bv.47244034,d.ZGU&amp;psig=AFQjCNFriCHj21QDQ2RRViFTrFWyMh-WDQ&amp;ust=137003695279734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google.pt/url?sa=i&amp;rct=j&amp;q=&amp;esrc=s&amp;frm=1&amp;source=images&amp;cd=&amp;cad=rja&amp;docid=btg5rTogsTzdaM&amp;tbnid=Je7Gktcj4Z_UwM:&amp;ved=0CAUQjRw&amp;url=http://pt.wikipedia.org/wiki/Pedro_Nunes&amp;ei=yManUcmqM4Kt0QXB54DgDw&amp;bvm=bv.47244034,d.ZGU&amp;psig=AFQjCNEcxIHjwQAhro1zMHxR5PwThfh9oA&amp;ust=137003629437783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hyperlink" Target="http://www.google.pt/url?sa=i&amp;rct=j&amp;q=&amp;esrc=s&amp;frm=1&amp;source=images&amp;cd=&amp;cad=rja&amp;docid=btg5rTogsTzdaM&amp;tbnid=b0Ww9IU2iDvTvM:&amp;ved=0CAUQjRw&amp;url=http://pt.wikipedia.org/wiki/Pedro_Nunes&amp;ei=6ManUcK7FMTT0QXXs4CoDw&amp;bvm=bv.47244034,d.ZGU&amp;psig=AFQjCNGAwTQHxLZMSQSjpeOox718CMuI3w&amp;ust=137003632496506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t/url?sa=i&amp;rct=j&amp;q=&amp;esrc=s&amp;frm=1&amp;source=images&amp;cd=&amp;cad=rja&amp;docid=5THVwtD0JuDH5M&amp;tbnid=r6rR-tg61rRx3M:&amp;ved=0CAUQjRw&amp;url=http://pt.wikipedia.org/wiki/Rio_Tejo&amp;ei=4uqTUdW9K-eV0AW29oGABg&amp;bvm=bv.46471029,d.ZGU&amp;psig=AFQjCNF05i4tkW76Doh8JyuXhVcQWP9Wjw&amp;ust=136873480553162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google.pt/url?sa=i&amp;rct=j&amp;q=&amp;esrc=s&amp;frm=1&amp;source=images&amp;cd=&amp;cad=rja&amp;docid=DzANY9aSC2PeoM&amp;tbnid=_6bEm1rO7lqOqM:&amp;ved=0CAUQjRw&amp;url=http://odolicocefalo.blogspot.com/2012/07/os-cabos-das-naus-no-manuelino.html&amp;ei=AGCpUZ-HK4eG0AWKw4HoDA&amp;bvm=bv.47244034,d.ZGU&amp;psig=AFQjCNG8FucdjYk2jkk5TLlqeus6cQx-PQ&amp;ust=1370141046566287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google.pt/url?sa=i&amp;rct=j&amp;q=&amp;esrc=s&amp;frm=1&amp;source=images&amp;cd=&amp;cad=rja&amp;docid=yjPWLoZoi2sQHM&amp;tbnid=oeqlSa7c-MVTuM:&amp;ved=0CAUQjRw&amp;url=http://pt.photaki.com/picture-lisboa-mosteiro-dos-jeronimos-em-casa-de-estilo-manuelino_383449.htm&amp;ei=I1-pUbiVHuWI0AX03oH4DQ&amp;bvm=bv.47244034,d.ZGU&amp;psig=AFQjCNEgMINwlkHRgGllymO6gl9OUqfzCw&amp;ust=1370140821566774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google.pt/url?sa=i&amp;rct=j&amp;q=&amp;esrc=s&amp;frm=1&amp;source=images&amp;cd=&amp;cad=rja&amp;docid=h_SpC8Yz-5USWM&amp;tbnid=Dxe-slw2hAxonM:&amp;ved=0CAUQjRw&amp;url=http://abrutaldelicadeza.zip.net/arch2009-03-22_2009-03-28.html&amp;ei=GN2nUbbTIaK-0QXqw4DgCw&amp;bvm=bv.47244034,d.ZGU&amp;psig=AFQjCNGNyCk0ske7VZWCJmLHsYtCAwQe6w&amp;ust=1370041969619733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google.pt/url?sa=i&amp;rct=j&amp;q=&amp;esrc=s&amp;frm=1&amp;source=images&amp;cd=&amp;cad=rja&amp;docid=v5fLXl4G6irB5M&amp;tbnid=cYPgktgfqM_gwM:&amp;ved=0CAUQjRw&amp;url=http://www.geocities.ws/atoleiros/Inquisicao.htm&amp;ei=1dmnUfyxCq6n0wWs4IDgCw&amp;bvm=bv.47244034,d.ZGU&amp;psig=AFQjCNEbGveGYXz-u7zxZ1oCtpRGAwXDew&amp;ust=1370041047120906" TargetMode="Externa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google.pt/url?sa=i&amp;rct=j&amp;q=&amp;esrc=s&amp;frm=1&amp;source=images&amp;cd=&amp;cad=rja&amp;docid=gH8-NrFFOV43UM&amp;tbnid=f55ssHLdPBpc6M:&amp;ved=0CAUQjRw&amp;url=http://estoriasdahistoria12.blogspot.com/2011/08/d-sebastiao-o-desejado.html&amp;ei=AhyUUYeGNKms0QWa1oGgDA&amp;bvm=bv.46471029,d.ZGU&amp;psig=AFQjCNHRoDvY7Cf5huOm9AU_ofsSEc0bvw&amp;ust=1368747386938372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google.pt/url?sa=i&amp;rct=j&amp;q=&amp;esrc=s&amp;frm=1&amp;source=images&amp;cd=&amp;cad=rja&amp;docid=vBlIyQjTzEkxSM&amp;tbnid=1HxvNWkUCPDbrM:&amp;ved=0CAUQjRw&amp;url=http://poetasaquiconnosco.blogspot.com/2012/09/conde-de-lautreamont-goncalo-bandarra-e.html&amp;ei=9j6UUeCyA_So0AXOxYHYCQ&amp;bvm=bv.46471029,d.ZGU&amp;psig=AFQjCNF0B7ZSmRg3gAI-ycwpyWQV8SqrBg&amp;ust=1368756340628891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google.pt/url?sa=i&amp;rct=j&amp;q=&amp;esrc=s&amp;frm=1&amp;source=images&amp;cd=&amp;cad=rja&amp;docid=8N5RHRSNdk_CAM&amp;tbnid=VOFEo4iH_ItlTM:&amp;ved=0CAUQjRw&amp;url=http://www.portunes-online.com/index.php/Portugu%C3%AAs&amp;ei=-KmmUevpJ5Hu0gWKjICQDw&amp;bvm=bv.47244034,d.ZGU&amp;psig=AFQjCNF8htC5GdiyN1Bsw-2ClXfN0itr-g&amp;ust=1369963273607721" TargetMode="Externa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google.pt/url?sa=i&amp;source=images&amp;cd=&amp;cad=rja&amp;docid=0yQ-TvhlK7c_uM&amp;tbnid=7lKzOGPp4Fjf2M:&amp;ved=0CAgQjRwwAA&amp;url=http://netin.ese.ipcb.pt/cp_vulcao/sismos.htm&amp;ei=Cz6UUe3MD7OQ7AaB1ID4DQ&amp;psig=AFQjCNEC4AHbYe_QszApbgmY0Uejwra_HQ&amp;ust=1368756107375312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univesp.ensinosuperior.sp.gov.br/preunivesp/2575/mar-portugu-s.html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pensarlisboa.com/2011_12_01_archive.html" TargetMode="Externa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google.pt/url?sa=i&amp;rct=j&amp;q=&amp;esrc=s&amp;frm=1&amp;source=images&amp;cd=&amp;cad=rja&amp;docid=NLohCwAfZ_xzUM&amp;tbnid=Se5tOD0Zpnq-tM:&amp;ved=0CAUQjRw&amp;url=http://www.regiaodeleiria.pt/blog/2010/03/12/jantar-e-falar-das-invasoes-francesas-no-estadio-de-leiria/&amp;ei=fkilUeXfIIGn0AWqmYCoAw&amp;bvm=bv.47008514,d.ZGU&amp;psig=AFQjCNGJi0yGRygCkR-kPx_HwoQ2GmfLCg&amp;ust=1369872888712451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google.pt/url?sa=i&amp;rct=j&amp;q=&amp;esrc=s&amp;frm=1&amp;source=images&amp;cd=&amp;cad=rja&amp;docid=0bCUjFmmjd-QRM&amp;tbnid=FPVwfTJNjLrbfM:&amp;ved=0CAUQjRw&amp;url=http://peneirar.blogs.sapo.pt/28173.html&amp;ei=ZUqlUY3QH6LS0QXbuIDwBQ&amp;bvm=bv.47008514,d.ZGU&amp;psig=AFQjCNEg_zB03begu8k8QAxFMOMMkLqepg&amp;ust=1369873371637529" TargetMode="Externa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hyperlink" Target="http://www.google.pt/url?sa=i&amp;source=images&amp;cd=&amp;cad=rja&amp;docid=xvpbx-GCCdN0bM&amp;tbnid=6NqGiZka35Mp2M:&amp;ved=0CAgQjRwwAA&amp;url=http://www.vidaslusofonas.pt/antero_de_quental.htm&amp;ei=c0SUUcX3BcXF7Aa8_4GwDQ&amp;psig=AFQjCNGFIvckyHvGwW5S591s620Y48RmSQ&amp;ust=136875774721586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hyperlink" Target="http://www.google.pt/url?sa=i&amp;rct=j&amp;q=&amp;esrc=s&amp;frm=1&amp;source=images&amp;cd=&amp;cad=rja&amp;docid=63K5ipz0ZOer6M&amp;tbnid=wEONw4RNZ-OvLM:&amp;ved=0CAUQjRw&amp;url=http://sotaquesbrasilportugal.blogspot.com/2012_04_01_archive.html&amp;ei=kOKnUePQMcLO0QWi2YHADQ&amp;bvm=bv.47244034,d.ZGU&amp;psig=AFQjCNE4DD1ehjbTvbRnh-06NSglOBvL1g&amp;ust=1370043341147491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google.pt/url?sa=i&amp;rct=j&amp;q=&amp;esrc=s&amp;frm=1&amp;source=images&amp;cd=&amp;cad=rja&amp;docid=PZ9094XSl7NaCM&amp;tbnid=pvJGXdAFpmmXwM:&amp;ved=0CAUQjRw&amp;url=http://pt.wikipedia.org/wiki/Escravid%C3%A3o&amp;ei=tbGmUd7PDMmN0wXA8IGwCQ&amp;bvm=bv.47244034,d.ZG4&amp;psig=AFQjCNEj4svx0zmN7Ls5VqorMTNZDM-Ppw&amp;ust=1369965324611223" TargetMode="Externa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www.google.pt/url?sa=i&amp;rct=j&amp;q=&amp;esrc=s&amp;frm=1&amp;source=images&amp;cd=&amp;cad=rja&amp;docid=y1i1iJBa-5UUHM&amp;tbnid=QHURCcmj2FZBiM:&amp;ved=0CAUQjRw&amp;url=http://dianacostaeduhistoria.blogspot.com/2010_05_01_archive.html&amp;ei=cvKnUbXTDO-r0gX1m4HoBQ&amp;psig=AFQjCNGtfOCD9ah32AnnB8AKjvLak9WjCw&amp;ust=1370047369938435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www.google.pt/url?sa=i&amp;rct=j&amp;q=&amp;esrc=s&amp;frm=1&amp;source=images&amp;cd=&amp;cad=rja&amp;docid=gxWXHoawfuLtWM&amp;tbnid=8nr-gdS4wJkZ2M:&amp;ved=0CAUQjRw&amp;url=http://www.bussolaescolar.com.br/historia_do_brasil/independencia_do_brasil.htm&amp;ei=vPCnUZDcHYOb0QXSx4GYCg&amp;psig=AFQjCNFAFwRJ1aG9Wxj2VcakO1ASGMRYwg&amp;ust=137004699782667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google.pt/url?sa=i&amp;rct=j&amp;q=&amp;esrc=s&amp;frm=1&amp;source=images&amp;cd=&amp;cad=rja&amp;docid=p2otdR1UJo6wxM&amp;tbnid=OSiU2H-RJhD1cM:&amp;ved=0CAUQjRw&amp;url=http://andersonyankee.wordpress.com/2012/01/20/da-vinda-da-familia-real-portuguesa-para-o-brasil-ate-a-independencia/&amp;ei=yPanUeOpE6LA0QXm04GgBw&amp;bvm=bv.47244034,d.ZGU&amp;psig=AFQjCNHg2yFpVle4tHNbJQsQUY_S4PJxJA&amp;ust=1370048570692405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www.google.pt/url?sa=i&amp;rct=j&amp;q=&amp;esrc=s&amp;frm=1&amp;source=images&amp;cd=&amp;cad=rja&amp;docid=nkrbhdF48MllfM&amp;tbnid=6GnxTkNggrDZ9M:&amp;ved=0CAUQjRw&amp;url=http://www.paulocannizzaro.com.br/post.asp?id=48&amp;t=com-a-independncia-o-brasil-tornouse-devedor-da-inglaterra&amp;ei=dPanUdaQOonO0QXJ3oH4BA&amp;psig=AFQjCNHh0wnwTKDW9o1Nv47mJhNuQ7HcHA&amp;ust=1370048155670958" TargetMode="Externa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google.pt/url?sa=i&amp;rct=j&amp;q=&amp;esrc=s&amp;frm=1&amp;source=images&amp;cd=&amp;cad=rja&amp;docid=AhkeG4QVLfu07M&amp;tbnid=XtUK0kRhWlhLPM:&amp;ved=0CAUQjRw&amp;url=http://aves.edu.pt/vabrunhais/?p=90&amp;ei=xgeoUa2vD8bA0QX3q4DICA&amp;bvm=bv.47244034,d.ZGU&amp;psig=AFQjCNET9UMpcY4tmWbyxTF0uzNfVh15vQ&amp;ust=1370052892247955" TargetMode="Externa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www.google.pt/url?sa=i&amp;source=images&amp;cd=&amp;cad=rja&amp;docid=mLTvqwTBFLtmZM&amp;tbnid=-lGVn_SW0aFL-M:&amp;ved=0CAgQjRwwAA&amp;url=http://beboliqueime.blogspot.com/2011_10_01_archive.html&amp;ei=wkulUbuFCdTb7AbKp4GYDA&amp;psig=AFQjCNEBxra7FPkflQWdo70eqek6KiT9ZQ&amp;ust=1369873730228033" TargetMode="Externa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://www.google.pt/url?sa=i&amp;source=images&amp;cd=&amp;cad=rja&amp;docid=QcIRFpGGQIOA0M&amp;tbnid=87mRXnl2jXyX7M:&amp;ved=0CAgQjRwwAA&amp;url=http://asaventurasdemark.blogspot.com/2010/10/centenario-da-implantacao-da-republica.html&amp;ei=SkmUUYWqGsWN7QbzkYGoBA&amp;psig=AFQjCNH5vDhc4LAY-HE7srcleDFfedUV6Q&amp;ust=1368758986508763" TargetMode="Externa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://impertinencias.blogspot.com/2005_06_01_archive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hyperlink" Target="http://www.google.pt/url?sa=i&amp;rct=j&amp;q=&amp;esrc=s&amp;frm=1&amp;source=images&amp;cd=&amp;cad=rja&amp;docid=pbVfx_CKNuI9GM&amp;tbnid=cnUCzKQLcpanJM:&amp;ved=0CAUQjRw&amp;url=http://www.tumblr.com/tagged/estado%20novo&amp;ei=wwGUUc-wEtSS0AWWm4GoDQ&amp;bvm=bv.46471029,d.ZGU&amp;psig=AFQjCNEMy3BvriGaPQ2suhVDpXWM9AkX5g&amp;ust=1368740227723092" TargetMode="Externa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://www.google.pt/url?sa=i&amp;source=images&amp;cd=&amp;cad=rja&amp;docid=k9MH1ynHL0GTgM&amp;tbnid=TFLMA-MgrNjOqM:&amp;ved=0CAgQjRwwAA&amp;url=http://ensaiosdeestoriaehistoria.blogspot.com/2012/04/estado-novo-numa-imagem.html&amp;ei=kkylUZPbBqHH7AaRloCgDw&amp;psig=AFQjCNE0N45skwFwZE1it2Q0NJVDSnZr8Q&amp;ust=1369873938187030" TargetMode="Externa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://www.google.pt/url?sa=i&amp;rct=j&amp;q=&amp;esrc=s&amp;frm=1&amp;source=images&amp;cd=&amp;cad=rja&amp;docid=D9YMtk2sX_kQNM&amp;tbnid=5-g3esD-pD21UM:&amp;ved=0CAUQjRw&amp;url=http://omundoactual.blogspot.com/2008/05/censura.html&amp;ei=LAqoUbmMJrKM0wX4-YGYCA&amp;bvm=bv.47244034,d.ZGU&amp;psig=AFQjCNGaGPGLJI654B147cRVvkc3KIRIgQ&amp;ust=1370053522230223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hyperlink" Target="http://produto.mercadolivre.com.br/MLB-478907510-carta-com-censura-1-dia-estado-novo-palegre-ppasso-fund-_J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esohistoria.blogspot.com/2010/10/mar-portugues-de-fernando-pessoa.html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t/url?sa=i&amp;rct=j&amp;q=&amp;esrc=s&amp;frm=1&amp;source=images&amp;cd=&amp;cad=rja&amp;docid=w4-bBsH6npcG5M&amp;tbnid=9Jg5emgLfqbaTM:&amp;ved=0CAUQjRw&amp;url=http://oprazerdapesquisa.blogspot.com/2008/10/antnio-de-oliveira-salazar.html&amp;ei=2gmoUZPlJ4id0wXB5YHAAw&amp;bvm=bv.47244034,d.ZGU&amp;psig=AFQjCNF6Vrt844OdxCa-nXt9uYW6RRb1Pw&amp;ust=1370053460545650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hyperlink" Target="http://www.google.pt/url?sa=i&amp;rct=j&amp;q=&amp;esrc=s&amp;frm=1&amp;source=images&amp;cd=&amp;cad=rja&amp;docid=udMHGs-KuPvIuM&amp;tbnid=-1vWjn-2xLqX2M:&amp;ved=0CAUQjRw&amp;url=http://www.slideshare.net/crie_historia/pide&amp;ei=HwioUfffLuiL0AXLqIHwDA&amp;bvm=bv.47244034,d.ZGU&amp;psig=AFQjCNE9CPuU-vPgQA5Uy2A87FdIXt2W_w&amp;ust=1370053019546814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eg"/><Relationship Id="rId4" Type="http://schemas.openxmlformats.org/officeDocument/2006/relationships/hyperlink" Target="http://www.google.pt/url?sa=i&amp;rct=j&amp;q=&amp;esrc=s&amp;frm=1&amp;source=images&amp;cd=&amp;cad=rja&amp;docid=_HypPC6bbboXYM&amp;tbnid=B8MHc_EnuGhI_M:&amp;ved=0CAUQjRw&amp;url=http://caminhosdamemoria.wordpress.com/2009/02/27/uma-outra-forma-de-tortura/&amp;ei=ewuoUd8ai5vUBavugbAH&amp;bvm=bv.47244034,d.ZGU&amp;psig=AFQjCNHmKQLN-Wl3_3EcXlL2t6Evi3nG0A&amp;ust=1370053216924312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://www.google.pt/url?sa=i&amp;rct=j&amp;q=&amp;esrc=s&amp;frm=1&amp;source=images&amp;cd=&amp;cad=rja&amp;docid=nS5AlNeGc8948M&amp;tbnid=wytsUGiKtFVypM:&amp;ved=0CAUQjRw&amp;url=http%3A%2F%2Flusatrilogia.com%2Femigracao-portuguesa%2F&amp;ei=vI6qUd3hK-LO0QWNpIDADg&amp;psig=AFQjCNFbii49rMohPBIib45KYk5ZcM1Hiw&amp;ust=137021849570724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hyperlink" Target="http://www.google.pt/url?sa=i&amp;rct=j&amp;q=&amp;esrc=s&amp;frm=1&amp;source=images&amp;cd=&amp;cad=rja&amp;docid=Y5_PVmEGeai1ZM&amp;tbnid=_scYrPwvutGhlM:&amp;ved=0CAUQjRw&amp;url=http%3A%2F%2Fauren.blogs.sapo.pt%2Ftag%2Ffran%25C3%25A7a&amp;ei=S4-qUferLKSs0QXGpoH4DQ&amp;psig=AFQjCNFbii49rMohPBIib45KYk5ZcM1Hiw&amp;ust=1370218495707242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://pt.wikipedia.org/wiki/Guerra_Colonial_Portugues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hyperlink" Target="http://www.google.pt/url?sa=i&amp;rct=j&amp;q=&amp;esrc=s&amp;frm=1&amp;source=images&amp;cd=&amp;cad=rja&amp;docid=mRzVdd6j_z9s9M&amp;tbnid=T0M4LqNSVg-DMM:&amp;ved=0CAUQjRw&amp;url=http://estudarhistoria12.blogspot.com/2012/02/portugal-desde-segunda-guerra-mundial.html&amp;ei=1wyoUf-AIeai0QWE9IGQCQ&amp;bvm=bv.47244034,d.ZGU&amp;psig=AFQjCNHdQE2ODS4HzA2cB3tred-2Dlpddg&amp;ust=1370054207849069" TargetMode="External"/><Relationship Id="rId4" Type="http://schemas.openxmlformats.org/officeDocument/2006/relationships/image" Target="../media/image100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://www.google.pt/url?sa=i&amp;rct=j&amp;q=&amp;esrc=s&amp;frm=1&amp;source=images&amp;cd=&amp;cad=rja&amp;docid=zxKguuKFwMNM7M&amp;tbnid=9QrdLmtqtwD1TM:&amp;ved=0CAUQjRw&amp;url=http://bibliotecas-aemaia.blogspot.com/&amp;ei=U0-UUZ-pGqjL0QWPxYG4Cg&amp;bvm=bv.46471029,d.ZGU&amp;psig=AFQjCNFuf94GhaNFGWNiaZIy-AXOyyTv3w&amp;ust=1368760199754737" TargetMode="Externa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://paginaglobal.blogspot.com/2012_10_17_archive.html" TargetMode="Externa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://www.google.pt/url?sa=i&amp;rct=j&amp;q=&amp;esrc=s&amp;frm=1&amp;source=images&amp;cd=&amp;cad=rja&amp;docid=ON3m_YO1mGnE_M&amp;tbnid=VFPgNOACrdr4vM:&amp;ved=0CAUQjRw&amp;url=http://projectohistoriaexpo.blogspot.com/&amp;ei=1VCUUaraC-bI0QWl7YCQDQ&amp;bvm=bv.46471029,d.ZGU&amp;psig=AFQjCNGWUkPcWSX0iFPRBRm3dz-3pLe2aw&amp;ust=1368760858968239" TargetMode="Externa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://elotonodelahistoria.blogspot.com/2012/07/la-revolucion-de-los-claveles.html" TargetMode="Externa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.olhares.com/data/big/61/61591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240042" cy="6991146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5536" y="-387423"/>
            <a:ext cx="8424936" cy="2664296"/>
          </a:xfrm>
        </p:spPr>
        <p:txBody>
          <a:bodyPr>
            <a:normAutofit/>
          </a:bodyPr>
          <a:lstStyle/>
          <a:p>
            <a:r>
              <a:rPr lang="pt-PT" sz="1800" b="1" dirty="0" smtClean="0">
                <a:solidFill>
                  <a:srgbClr val="0070C0"/>
                </a:solidFill>
              </a:rPr>
              <a:t/>
            </a:r>
            <a:br>
              <a:rPr lang="pt-PT" sz="1800" b="1" dirty="0" smtClean="0">
                <a:solidFill>
                  <a:srgbClr val="0070C0"/>
                </a:solidFill>
              </a:rPr>
            </a:br>
            <a:r>
              <a:rPr lang="pt-PT" sz="7200" b="1" dirty="0" smtClean="0">
                <a:solidFill>
                  <a:srgbClr val="FF0000"/>
                </a:solidFill>
              </a:rPr>
              <a:t>Jangada de  pedra</a:t>
            </a:r>
            <a:endParaRPr lang="pt-PT" sz="7200" b="1" dirty="0">
              <a:solidFill>
                <a:srgbClr val="FF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060848"/>
            <a:ext cx="6400800" cy="2808312"/>
          </a:xfrm>
        </p:spPr>
        <p:txBody>
          <a:bodyPr/>
          <a:lstStyle/>
          <a:p>
            <a:r>
              <a:rPr lang="pt-PT" b="1" dirty="0" smtClean="0">
                <a:solidFill>
                  <a:srgbClr val="FF0000"/>
                </a:solidFill>
              </a:rPr>
              <a:t>Olga Pombo</a:t>
            </a:r>
          </a:p>
          <a:p>
            <a:r>
              <a:rPr lang="pt-PT" sz="2800" b="1" dirty="0" smtClean="0">
                <a:solidFill>
                  <a:srgbClr val="FF0000"/>
                </a:solidFill>
              </a:rPr>
              <a:t>Lisboa, FCUL, 16 Maio, 2013</a:t>
            </a:r>
          </a:p>
          <a:p>
            <a:endParaRPr lang="pt-PT" sz="2800" dirty="0" smtClean="0">
              <a:solidFill>
                <a:srgbClr val="0070C0"/>
              </a:solidFill>
            </a:endParaRPr>
          </a:p>
          <a:p>
            <a:endParaRPr lang="pt-PT" sz="2800" dirty="0">
              <a:solidFill>
                <a:srgbClr val="0070C0"/>
              </a:soli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0" y="1844825"/>
            <a:ext cx="89644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2000" b="1" dirty="0" smtClean="0">
              <a:solidFill>
                <a:srgbClr val="0070C0"/>
              </a:solidFill>
            </a:endParaRPr>
          </a:p>
          <a:p>
            <a:endParaRPr lang="pt-PT" sz="2000" b="1" dirty="0" smtClean="0">
              <a:solidFill>
                <a:srgbClr val="0070C0"/>
              </a:solidFill>
            </a:endParaRPr>
          </a:p>
          <a:p>
            <a:endParaRPr lang="pt-PT" sz="2000" b="1" dirty="0" smtClean="0">
              <a:solidFill>
                <a:srgbClr val="0070C0"/>
              </a:solidFill>
            </a:endParaRPr>
          </a:p>
          <a:p>
            <a:endParaRPr lang="pt-PT" sz="2000" b="1" dirty="0" smtClean="0">
              <a:solidFill>
                <a:srgbClr val="0070C0"/>
              </a:solidFill>
            </a:endParaRPr>
          </a:p>
          <a:p>
            <a:endParaRPr lang="pt-PT" sz="2000" b="1" dirty="0" smtClean="0">
              <a:solidFill>
                <a:srgbClr val="0070C0"/>
              </a:solidFill>
            </a:endParaRPr>
          </a:p>
          <a:p>
            <a:endParaRPr lang="pt-PT" sz="2000" b="1" dirty="0" smtClean="0">
              <a:solidFill>
                <a:srgbClr val="0070C0"/>
              </a:solidFill>
            </a:endParaRPr>
          </a:p>
          <a:p>
            <a:endParaRPr lang="pt-PT" sz="2000" b="1" dirty="0" smtClean="0">
              <a:solidFill>
                <a:srgbClr val="0070C0"/>
              </a:solidFill>
            </a:endParaRPr>
          </a:p>
          <a:p>
            <a:endParaRPr lang="pt-PT" sz="2000" b="1" dirty="0" smtClean="0">
              <a:solidFill>
                <a:srgbClr val="0070C0"/>
              </a:solidFill>
            </a:endParaRPr>
          </a:p>
          <a:p>
            <a:endParaRPr lang="pt-PT" sz="2000" b="1" dirty="0" smtClean="0">
              <a:solidFill>
                <a:srgbClr val="0070C0"/>
              </a:solidFill>
            </a:endParaRPr>
          </a:p>
          <a:p>
            <a:endParaRPr lang="pt-PT" sz="2000" b="1" dirty="0" smtClean="0">
              <a:solidFill>
                <a:srgbClr val="0070C0"/>
              </a:solidFill>
            </a:endParaRPr>
          </a:p>
          <a:p>
            <a:pPr algn="ctr"/>
            <a:endParaRPr lang="pt-PT" sz="1600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251520" y="0"/>
            <a:ext cx="889248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dirty="0" smtClean="0"/>
              <a:t>Ó mar salgado, quanto do teu sal</a:t>
            </a:r>
            <a:br>
              <a:rPr lang="pt-PT" sz="2800" dirty="0" smtClean="0"/>
            </a:br>
            <a:r>
              <a:rPr lang="pt-PT" sz="2800" dirty="0" smtClean="0"/>
              <a:t>São lágrimas de Portugal!</a:t>
            </a:r>
            <a:br>
              <a:rPr lang="pt-PT" sz="2800" dirty="0" smtClean="0"/>
            </a:br>
            <a:r>
              <a:rPr lang="pt-PT" sz="2800" dirty="0" smtClean="0"/>
              <a:t>Por te cruzarmos, quantas mães choraram,</a:t>
            </a:r>
            <a:br>
              <a:rPr lang="pt-PT" sz="2800" dirty="0" smtClean="0"/>
            </a:br>
            <a:r>
              <a:rPr lang="pt-PT" sz="2800" dirty="0" smtClean="0"/>
              <a:t>Quantos filhos em vão rezaram!</a:t>
            </a:r>
            <a:br>
              <a:rPr lang="pt-PT" sz="2800" dirty="0" smtClean="0"/>
            </a:br>
            <a:r>
              <a:rPr lang="pt-PT" sz="2800" dirty="0" smtClean="0"/>
              <a:t/>
            </a:r>
            <a:br>
              <a:rPr lang="pt-PT" sz="2800" dirty="0" smtClean="0"/>
            </a:br>
            <a:r>
              <a:rPr lang="pt-PT" sz="2800" dirty="0" smtClean="0"/>
              <a:t>Quantas noivas ficaram por casar</a:t>
            </a:r>
            <a:br>
              <a:rPr lang="pt-PT" sz="2800" dirty="0" smtClean="0"/>
            </a:br>
            <a:r>
              <a:rPr lang="pt-PT" sz="2800" dirty="0" smtClean="0"/>
              <a:t>Para que fosses nosso, ó mar!</a:t>
            </a:r>
            <a:br>
              <a:rPr lang="pt-PT" sz="2800" dirty="0" smtClean="0"/>
            </a:br>
            <a:r>
              <a:rPr lang="pt-PT" sz="2800" dirty="0" smtClean="0"/>
              <a:t>Valeu a pena? Tudo vale a pena</a:t>
            </a:r>
            <a:br>
              <a:rPr lang="pt-PT" sz="2800" dirty="0" smtClean="0"/>
            </a:br>
            <a:r>
              <a:rPr lang="pt-PT" sz="2800" dirty="0" smtClean="0"/>
              <a:t>Se a alma não é pequena.</a:t>
            </a:r>
            <a:br>
              <a:rPr lang="pt-PT" sz="2800" dirty="0" smtClean="0"/>
            </a:br>
            <a:r>
              <a:rPr lang="pt-PT" sz="2800" dirty="0" smtClean="0"/>
              <a:t/>
            </a:r>
            <a:br>
              <a:rPr lang="pt-PT" sz="2800" dirty="0" smtClean="0"/>
            </a:br>
            <a:r>
              <a:rPr lang="pt-PT" sz="2800" dirty="0" smtClean="0"/>
              <a:t>Quem quer passar além do Bojador</a:t>
            </a:r>
            <a:br>
              <a:rPr lang="pt-PT" sz="2800" dirty="0" smtClean="0"/>
            </a:br>
            <a:r>
              <a:rPr lang="pt-PT" sz="2800" dirty="0" smtClean="0"/>
              <a:t>Tem que passar além da dor.</a:t>
            </a:r>
            <a:br>
              <a:rPr lang="pt-PT" sz="2800" dirty="0" smtClean="0"/>
            </a:br>
            <a:r>
              <a:rPr lang="pt-PT" sz="2800" dirty="0" smtClean="0"/>
              <a:t>Deus ao mar o perigo e o abismo deu,</a:t>
            </a:r>
            <a:br>
              <a:rPr lang="pt-PT" sz="2800" dirty="0" smtClean="0"/>
            </a:br>
            <a:r>
              <a:rPr lang="pt-PT" sz="2800" dirty="0" smtClean="0"/>
              <a:t>Mas nele é que espelhou o céu.</a:t>
            </a:r>
            <a:br>
              <a:rPr lang="pt-PT" sz="2800" dirty="0" smtClean="0"/>
            </a:br>
            <a:r>
              <a:rPr lang="pt-PT" sz="2800" dirty="0" smtClean="0"/>
              <a:t/>
            </a:r>
            <a:br>
              <a:rPr lang="pt-PT" sz="2800" dirty="0" smtClean="0"/>
            </a:br>
            <a:r>
              <a:rPr lang="pt-PT" sz="2000" dirty="0" smtClean="0"/>
              <a:t>Mensagem, Mar Português                                                           </a:t>
            </a:r>
            <a:r>
              <a:rPr lang="pt-PT" sz="2800" dirty="0" smtClean="0"/>
              <a:t>Fernando Pessoa</a:t>
            </a:r>
            <a:endParaRPr lang="pt-PT" sz="2800" dirty="0"/>
          </a:p>
        </p:txBody>
      </p:sp>
      <p:pic>
        <p:nvPicPr>
          <p:cNvPr id="20482" name="Picture 2" descr="http://upload.wikimedia.org/wikipedia/commons/thumb/4/42/216_2310-Fernando-Pessoa.jpg/200px-216_2310-Fernando-Pesso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028402"/>
            <a:ext cx="2016224" cy="2187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4.bp.blogspot.com/-sOObuYennlo/TbRU7i7jFnI/AAAAAAAAAyA/3_DNBzCWgc8/s1600/Abril00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2196" y="-76334"/>
            <a:ext cx="10136196" cy="73937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1.bp.blogspot.com/-Z3SFu_7cHJ0/TdtbN_qofHI/AAAAAAAAMEw/DLu5JWeIDE8/s1600/25abril2pj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-118991" y="-319614"/>
            <a:ext cx="9947575" cy="7177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97284" name="Picture 4" descr="http://decapode.no.sapo.pt/Historia3/25abril0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18464" y="-164060"/>
            <a:ext cx="9562464" cy="70220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www.sabado.pt/getattachment/d2fdc73d-73ec-42d0-9018-89d0c65cd0df/Fotogaleria-1.aspx?width=636&amp;height=35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60743" y="0"/>
            <a:ext cx="1114543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99330" name="Picture 2" descr="http://ipt.olhares.com/data/big/189/189940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12490" y="0"/>
            <a:ext cx="998015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http://1.bp.blogspot.com/-QgvYZvCBkf4/T5xTf_6JfKI/AAAAAAAADXU/BH8cLGp_BMI/s1600/carmo25abri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5449" y="-60590"/>
            <a:ext cx="9249449" cy="69185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1.bp.blogspot.com/-HteqhBOENnY/T5Q4kM3i2dI/AAAAAAAADoM/HIYCo9cXMvM/s1600/aBRIL%2B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1076" y="0"/>
            <a:ext cx="977264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fotos.sapo.pt/y2rQDhe8yzWOaWdFvhYp/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6807" y="0"/>
            <a:ext cx="991428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0354" name="Picture 2" descr="http://www.tvi24.iol.pt/multimedia/oratvi/multimedia/imagem/id/474243/55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94395"/>
            <a:ext cx="9144000" cy="7543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aterceiranoite.org/wp-content/uploads/2012/04/25abri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20688" y="0"/>
            <a:ext cx="1096611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323528" y="-243408"/>
            <a:ext cx="8820472" cy="7229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Oh salty sea, so much of your salt</a:t>
            </a:r>
          </a:p>
          <a:p>
            <a:r>
              <a:rPr lang="en-US" sz="2800" dirty="0" smtClean="0"/>
              <a:t>Is tears of Portugal!</a:t>
            </a:r>
          </a:p>
          <a:p>
            <a:r>
              <a:rPr lang="en-US" sz="2800" dirty="0" smtClean="0"/>
              <a:t>Because we crossed you, so many mothers wept,</a:t>
            </a:r>
          </a:p>
          <a:p>
            <a:r>
              <a:rPr lang="en-US" sz="2800" dirty="0" smtClean="0"/>
              <a:t>So many sons prayed in vain!</a:t>
            </a:r>
          </a:p>
          <a:p>
            <a:r>
              <a:rPr lang="en-US" sz="2800" dirty="0" smtClean="0"/>
              <a:t>So many brides remained unmarried</a:t>
            </a:r>
          </a:p>
          <a:p>
            <a:r>
              <a:rPr lang="en-US" sz="2800" dirty="0" smtClean="0"/>
              <a:t>That you might be ours, oh sea!</a:t>
            </a:r>
          </a:p>
          <a:p>
            <a:r>
              <a:rPr lang="en-US" sz="2800" dirty="0" smtClean="0"/>
              <a:t> </a:t>
            </a:r>
          </a:p>
          <a:p>
            <a:r>
              <a:rPr lang="en-US" sz="2800" dirty="0" smtClean="0"/>
              <a:t>Was it worthwhile? All is worthwhile</a:t>
            </a:r>
          </a:p>
          <a:p>
            <a:r>
              <a:rPr lang="en-US" sz="2800" dirty="0" smtClean="0"/>
              <a:t>When the spirit is not small.</a:t>
            </a:r>
          </a:p>
          <a:p>
            <a:r>
              <a:rPr lang="en-US" sz="2800" dirty="0" smtClean="0"/>
              <a:t>He who wants to go beyond the Cape</a:t>
            </a:r>
          </a:p>
          <a:p>
            <a:r>
              <a:rPr lang="en-US" sz="2800" dirty="0" smtClean="0"/>
              <a:t>Has to go beyond pain.</a:t>
            </a:r>
          </a:p>
          <a:p>
            <a:r>
              <a:rPr lang="en-US" sz="2800" dirty="0" smtClean="0"/>
              <a:t>God to the sea peril and abyss has given</a:t>
            </a:r>
          </a:p>
          <a:p>
            <a:r>
              <a:rPr lang="en-US" sz="2800" dirty="0" smtClean="0"/>
              <a:t>But it was in it that He mirrored heaven.</a:t>
            </a:r>
          </a:p>
          <a:p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000" dirty="0" smtClean="0"/>
              <a:t>Message, Portuguese See                                                          </a:t>
            </a:r>
            <a:r>
              <a:rPr lang="en-US" sz="2800" dirty="0" smtClean="0"/>
              <a:t>Fernando Pessoa</a:t>
            </a:r>
            <a:endParaRPr lang="en-US" sz="2800" dirty="0"/>
          </a:p>
        </p:txBody>
      </p:sp>
      <p:pic>
        <p:nvPicPr>
          <p:cNvPr id="3" name="Picture 2" descr="http://upload.wikimedia.org/wikipedia/commons/thumb/4/42/216_2310-Fernando-Pessoa.jpg/200px-216_2310-Fernando-Pesso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077072"/>
            <a:ext cx="1905000" cy="206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2.bp.blogspot.com/-c6stHWo00BY/UXk3NMszYGI/AAAAAAAAEEo/T9zf-W-3NVo/s1600/2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7" y="-2874"/>
            <a:ext cx="9324528" cy="8038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upload.wikimedia.org/wikipedia/commons/a/a7/25_Abril_1983_Porto_by_Henrique_Matos_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9482" y="-93022"/>
            <a:ext cx="9333482" cy="69510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>
                <a:solidFill>
                  <a:srgbClr val="C00000"/>
                </a:solidFill>
              </a:rPr>
              <a:t>Grândola vila morena</a:t>
            </a:r>
            <a:endParaRPr lang="pt-PT" b="1" dirty="0">
              <a:solidFill>
                <a:srgbClr val="C000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44280" cy="478112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pt-PT" b="1" dirty="0" smtClean="0">
                <a:solidFill>
                  <a:srgbClr val="C00000"/>
                </a:solidFill>
              </a:rPr>
              <a:t>      Grândola, vila morena</a:t>
            </a:r>
            <a:br>
              <a:rPr lang="pt-PT" b="1" dirty="0" smtClean="0">
                <a:solidFill>
                  <a:srgbClr val="C00000"/>
                </a:solidFill>
              </a:rPr>
            </a:br>
            <a:r>
              <a:rPr lang="pt-PT" b="1" dirty="0" smtClean="0">
                <a:solidFill>
                  <a:srgbClr val="C00000"/>
                </a:solidFill>
              </a:rPr>
              <a:t>Terra da fraternidade</a:t>
            </a:r>
            <a:br>
              <a:rPr lang="pt-PT" b="1" dirty="0" smtClean="0">
                <a:solidFill>
                  <a:srgbClr val="C00000"/>
                </a:solidFill>
              </a:rPr>
            </a:br>
            <a:r>
              <a:rPr lang="pt-PT" b="1" dirty="0" smtClean="0">
                <a:solidFill>
                  <a:srgbClr val="C00000"/>
                </a:solidFill>
              </a:rPr>
              <a:t>O povo é quem mais ordena</a:t>
            </a:r>
            <a:br>
              <a:rPr lang="pt-PT" b="1" dirty="0" smtClean="0">
                <a:solidFill>
                  <a:srgbClr val="C00000"/>
                </a:solidFill>
              </a:rPr>
            </a:br>
            <a:r>
              <a:rPr lang="pt-PT" b="1" dirty="0" smtClean="0">
                <a:solidFill>
                  <a:srgbClr val="C00000"/>
                </a:solidFill>
              </a:rPr>
              <a:t>Dentro de ti, ó cidade </a:t>
            </a:r>
            <a:br>
              <a:rPr lang="pt-PT" b="1" dirty="0" smtClean="0">
                <a:solidFill>
                  <a:srgbClr val="C00000"/>
                </a:solidFill>
              </a:rPr>
            </a:br>
            <a:endParaRPr lang="pt-PT" b="1" dirty="0" smtClean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buNone/>
            </a:pPr>
            <a:r>
              <a:rPr lang="pt-PT" b="1" dirty="0" smtClean="0">
                <a:solidFill>
                  <a:srgbClr val="C00000"/>
                </a:solidFill>
              </a:rPr>
              <a:t>     Dentro de ti, ó cidade</a:t>
            </a:r>
            <a:br>
              <a:rPr lang="pt-PT" b="1" dirty="0" smtClean="0">
                <a:solidFill>
                  <a:srgbClr val="C00000"/>
                </a:solidFill>
              </a:rPr>
            </a:br>
            <a:r>
              <a:rPr lang="pt-PT" b="1" dirty="0" smtClean="0">
                <a:solidFill>
                  <a:srgbClr val="C00000"/>
                </a:solidFill>
              </a:rPr>
              <a:t>O povo é quem mais ordena</a:t>
            </a:r>
            <a:br>
              <a:rPr lang="pt-PT" b="1" dirty="0" smtClean="0">
                <a:solidFill>
                  <a:srgbClr val="C00000"/>
                </a:solidFill>
              </a:rPr>
            </a:br>
            <a:r>
              <a:rPr lang="pt-PT" b="1" dirty="0" smtClean="0">
                <a:solidFill>
                  <a:srgbClr val="C00000"/>
                </a:solidFill>
              </a:rPr>
              <a:t>Terra da fraternidade</a:t>
            </a:r>
            <a:br>
              <a:rPr lang="pt-PT" b="1" dirty="0" smtClean="0">
                <a:solidFill>
                  <a:srgbClr val="C00000"/>
                </a:solidFill>
              </a:rPr>
            </a:br>
            <a:r>
              <a:rPr lang="pt-PT" b="1" dirty="0" smtClean="0">
                <a:solidFill>
                  <a:srgbClr val="C00000"/>
                </a:solidFill>
              </a:rPr>
              <a:t>Grândola, vila morena </a:t>
            </a:r>
            <a:br>
              <a:rPr lang="pt-PT" b="1" dirty="0" smtClean="0">
                <a:solidFill>
                  <a:srgbClr val="C00000"/>
                </a:solidFill>
              </a:rPr>
            </a:br>
            <a:endParaRPr lang="pt-PT" b="1" dirty="0" smtClean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buNone/>
            </a:pPr>
            <a:r>
              <a:rPr lang="pt-PT" b="1" dirty="0" smtClean="0">
                <a:solidFill>
                  <a:srgbClr val="C00000"/>
                </a:solidFill>
              </a:rPr>
              <a:t>      Em cada esquina, um amigo</a:t>
            </a:r>
            <a:br>
              <a:rPr lang="pt-PT" b="1" dirty="0" smtClean="0">
                <a:solidFill>
                  <a:srgbClr val="C00000"/>
                </a:solidFill>
              </a:rPr>
            </a:br>
            <a:r>
              <a:rPr lang="pt-PT" b="1" dirty="0" smtClean="0">
                <a:solidFill>
                  <a:srgbClr val="C00000"/>
                </a:solidFill>
              </a:rPr>
              <a:t>Em cada rosto, igualdade</a:t>
            </a:r>
            <a:br>
              <a:rPr lang="pt-PT" b="1" dirty="0" smtClean="0">
                <a:solidFill>
                  <a:srgbClr val="C00000"/>
                </a:solidFill>
              </a:rPr>
            </a:br>
            <a:r>
              <a:rPr lang="pt-PT" b="1" dirty="0" smtClean="0">
                <a:solidFill>
                  <a:srgbClr val="C00000"/>
                </a:solidFill>
              </a:rPr>
              <a:t>Grândola, vila morena</a:t>
            </a:r>
            <a:br>
              <a:rPr lang="pt-PT" b="1" dirty="0" smtClean="0">
                <a:solidFill>
                  <a:srgbClr val="C00000"/>
                </a:solidFill>
              </a:rPr>
            </a:br>
            <a:r>
              <a:rPr lang="pt-PT" b="1" dirty="0" smtClean="0">
                <a:solidFill>
                  <a:srgbClr val="C00000"/>
                </a:solidFill>
              </a:rPr>
              <a:t>Terra da fraternidade </a:t>
            </a:r>
          </a:p>
          <a:p>
            <a:endParaRPr lang="pt-PT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2514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pt-PT" b="1" dirty="0" smtClean="0">
                <a:solidFill>
                  <a:srgbClr val="C00000"/>
                </a:solidFill>
              </a:rPr>
              <a:t>     Terra da fraternidade</a:t>
            </a:r>
            <a:br>
              <a:rPr lang="pt-PT" b="1" dirty="0" smtClean="0">
                <a:solidFill>
                  <a:srgbClr val="C00000"/>
                </a:solidFill>
              </a:rPr>
            </a:br>
            <a:r>
              <a:rPr lang="pt-PT" b="1" dirty="0" smtClean="0">
                <a:solidFill>
                  <a:srgbClr val="C00000"/>
                </a:solidFill>
              </a:rPr>
              <a:t>Grândola, vila morena</a:t>
            </a:r>
            <a:br>
              <a:rPr lang="pt-PT" b="1" dirty="0" smtClean="0">
                <a:solidFill>
                  <a:srgbClr val="C00000"/>
                </a:solidFill>
              </a:rPr>
            </a:br>
            <a:r>
              <a:rPr lang="pt-PT" b="1" dirty="0" smtClean="0">
                <a:solidFill>
                  <a:srgbClr val="C00000"/>
                </a:solidFill>
              </a:rPr>
              <a:t>Em cada rosto, igualdade</a:t>
            </a:r>
            <a:br>
              <a:rPr lang="pt-PT" b="1" dirty="0" smtClean="0">
                <a:solidFill>
                  <a:srgbClr val="C00000"/>
                </a:solidFill>
              </a:rPr>
            </a:br>
            <a:r>
              <a:rPr lang="pt-PT" b="1" dirty="0" smtClean="0">
                <a:solidFill>
                  <a:srgbClr val="C00000"/>
                </a:solidFill>
              </a:rPr>
              <a:t>O povo é quem mais ordena </a:t>
            </a:r>
            <a:br>
              <a:rPr lang="pt-PT" b="1" dirty="0" smtClean="0">
                <a:solidFill>
                  <a:srgbClr val="C00000"/>
                </a:solidFill>
              </a:rPr>
            </a:br>
            <a:endParaRPr lang="pt-PT" b="1" dirty="0" smtClean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buNone/>
            </a:pPr>
            <a:r>
              <a:rPr lang="pt-PT" b="1" dirty="0" smtClean="0">
                <a:solidFill>
                  <a:srgbClr val="C00000"/>
                </a:solidFill>
              </a:rPr>
              <a:t>      À sombra duma azinheira</a:t>
            </a:r>
            <a:br>
              <a:rPr lang="pt-PT" b="1" dirty="0" smtClean="0">
                <a:solidFill>
                  <a:srgbClr val="C00000"/>
                </a:solidFill>
              </a:rPr>
            </a:br>
            <a:r>
              <a:rPr lang="pt-PT" b="1" dirty="0" smtClean="0">
                <a:solidFill>
                  <a:srgbClr val="C00000"/>
                </a:solidFill>
              </a:rPr>
              <a:t>Que já não sabia a idade</a:t>
            </a:r>
            <a:br>
              <a:rPr lang="pt-PT" b="1" dirty="0" smtClean="0">
                <a:solidFill>
                  <a:srgbClr val="C00000"/>
                </a:solidFill>
              </a:rPr>
            </a:br>
            <a:r>
              <a:rPr lang="pt-PT" b="1" dirty="0" smtClean="0">
                <a:solidFill>
                  <a:srgbClr val="C00000"/>
                </a:solidFill>
              </a:rPr>
              <a:t>Jurei ter por companheira</a:t>
            </a:r>
            <a:br>
              <a:rPr lang="pt-PT" b="1" dirty="0" smtClean="0">
                <a:solidFill>
                  <a:srgbClr val="C00000"/>
                </a:solidFill>
              </a:rPr>
            </a:br>
            <a:r>
              <a:rPr lang="pt-PT" b="1" dirty="0" smtClean="0">
                <a:solidFill>
                  <a:srgbClr val="C00000"/>
                </a:solidFill>
              </a:rPr>
              <a:t>Grândola, a tua vontade </a:t>
            </a:r>
            <a:br>
              <a:rPr lang="pt-PT" b="1" dirty="0" smtClean="0">
                <a:solidFill>
                  <a:srgbClr val="C00000"/>
                </a:solidFill>
              </a:rPr>
            </a:br>
            <a:endParaRPr lang="pt-PT" b="1" dirty="0" smtClean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buNone/>
            </a:pPr>
            <a:r>
              <a:rPr lang="pt-PT" b="1" dirty="0" smtClean="0">
                <a:solidFill>
                  <a:srgbClr val="C00000"/>
                </a:solidFill>
              </a:rPr>
              <a:t>      Grândola a tua vontade</a:t>
            </a:r>
            <a:br>
              <a:rPr lang="pt-PT" b="1" dirty="0" smtClean="0">
                <a:solidFill>
                  <a:srgbClr val="C00000"/>
                </a:solidFill>
              </a:rPr>
            </a:br>
            <a:r>
              <a:rPr lang="pt-PT" b="1" dirty="0" smtClean="0">
                <a:solidFill>
                  <a:srgbClr val="C00000"/>
                </a:solidFill>
              </a:rPr>
              <a:t>Jurei ter por companheira</a:t>
            </a:r>
            <a:br>
              <a:rPr lang="pt-PT" b="1" dirty="0" smtClean="0">
                <a:solidFill>
                  <a:srgbClr val="C00000"/>
                </a:solidFill>
              </a:rPr>
            </a:br>
            <a:r>
              <a:rPr lang="pt-PT" b="1" dirty="0" smtClean="0">
                <a:solidFill>
                  <a:srgbClr val="C00000"/>
                </a:solidFill>
              </a:rPr>
              <a:t>À sombra duma azinheira</a:t>
            </a:r>
            <a:br>
              <a:rPr lang="pt-PT" b="1" dirty="0" smtClean="0">
                <a:solidFill>
                  <a:srgbClr val="C00000"/>
                </a:solidFill>
              </a:rPr>
            </a:br>
            <a:r>
              <a:rPr lang="pt-PT" b="1" dirty="0" smtClean="0">
                <a:solidFill>
                  <a:srgbClr val="C00000"/>
                </a:solidFill>
              </a:rPr>
              <a:t>Que já não sabia a idade</a:t>
            </a:r>
          </a:p>
          <a:p>
            <a:endParaRPr lang="pt-P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racadobocage.files.wordpress.com/2011/02/jos_af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-172118"/>
            <a:ext cx="9684568" cy="9684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2.bp.blogspot.com/-HZrYNDwLEug/TluLC-3qUsI/AAAAAAAAAew/rhVvOOZ8B4Y/s1600/Pide_de_Merd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62371" y="0"/>
            <a:ext cx="10769657" cy="7533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1" name="Picture 3" descr="http://1.bp.blogspot.com/-4dzwCCGkeNE/UWlt7lvfeoI/AAAAAAAAaCA/7lNncDI1DzQ/s640/BOREAU.3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79714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pinpao.blogs.sapo.pt/arquivo/preso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9888" y="0"/>
            <a:ext cx="952026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padornelo.do.sapo.pt/Saida%20presos%20politicos%20Caxias%20Carlos%20Albert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68760" y="-82807"/>
            <a:ext cx="11412760" cy="79588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1.bp.blogspot.com/-2As0uQwEC9I/TVqnlbvTpjI/AAAAAAAAQXA/gtIu2P2EV_M/s400/Invas%25C3%25A3o%2BTimor%2BLeste%2B7Dez7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05577" y="0"/>
            <a:ext cx="9549577" cy="71562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http://3.bp.blogspot.com/_94MHBXuNWGg/TDkfeNCv0jI/AAAAAAAAD1I/_D3mMZmNWHc/s400/Alfredo+Cunha+02+.arte_facto+hereges+pervers%C3%B5es+3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59769" y="-119631"/>
            <a:ext cx="10003769" cy="69776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/>
            </a:r>
            <a:br>
              <a:rPr lang="pt-PT" dirty="0" smtClean="0"/>
            </a:br>
            <a:r>
              <a:rPr lang="pt-PT" sz="4000" dirty="0" smtClean="0"/>
              <a:t>o</a:t>
            </a:r>
            <a:r>
              <a:rPr lang="pt-PT" sz="4000" dirty="0" smtClean="0"/>
              <a:t> </a:t>
            </a:r>
            <a:r>
              <a:rPr lang="pt-PT" sz="4000" dirty="0" smtClean="0"/>
              <a:t>mar português ainda hoje é conhecido por oferecer as maiores ondas do mundo, verdadeiras preciosidades dos surfistas</a:t>
            </a:r>
            <a:r>
              <a:rPr lang="pt-PT" dirty="0" smtClean="0"/>
              <a:t/>
            </a:r>
            <a:br>
              <a:rPr lang="pt-PT" dirty="0" smtClean="0"/>
            </a:br>
            <a:endParaRPr lang="pt-PT" dirty="0"/>
          </a:p>
        </p:txBody>
      </p:sp>
      <p:pic>
        <p:nvPicPr>
          <p:cNvPr id="4" name="Picture 2" descr="http://www.maisfutebol.iol.pt/multimedia/oratvi/multimedia/imagem/id/1379514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608" y="1844824"/>
            <a:ext cx="10044608" cy="5652284"/>
          </a:xfrm>
          <a:prstGeom prst="rect">
            <a:avLst/>
          </a:prstGeom>
          <a:noFill/>
        </p:spPr>
      </p:pic>
      <p:pic>
        <p:nvPicPr>
          <p:cNvPr id="5" name="Picture 2" descr="http://pt.dreamstime.com/sorriso-thumb96754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416" y="980728"/>
            <a:ext cx="827584" cy="800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comunidade.sol.pt/photos/olindagil1/images/662917/original.aspx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4624"/>
            <a:ext cx="6813376" cy="6813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2.bp.blogspot.com/_0qoGvAsJCQM/SoAuWZfuhAI/AAAAAAAAByw/qesw9bae0Ho/s400/Um+Problema+dificil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1219772"/>
            <a:ext cx="9721079" cy="609766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0" y="33265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rgbClr val="FF0000"/>
                </a:solidFill>
              </a:rPr>
              <a:t>m</a:t>
            </a:r>
            <a:r>
              <a:rPr lang="pt-PT" sz="4000" b="1" dirty="0" smtClean="0">
                <a:solidFill>
                  <a:srgbClr val="FF0000"/>
                </a:solidFill>
              </a:rPr>
              <a:t>as, </a:t>
            </a:r>
            <a:r>
              <a:rPr lang="pt-PT" sz="4000" b="1" dirty="0" smtClean="0">
                <a:solidFill>
                  <a:srgbClr val="FF0000"/>
                </a:solidFill>
              </a:rPr>
              <a:t>que revolução é esta ????</a:t>
            </a:r>
            <a:endParaRPr lang="pt-PT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://3.bp.blogspot.com/-nSbauF-aGag/T1-hsMnkn2I/AAAAAAAAAN8/ew25xqVAKyM/s1600/Genesis+Cascais+1975+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13000" contrast="18000"/>
          </a:blip>
          <a:srcRect/>
          <a:stretch>
            <a:fillRect/>
          </a:stretch>
        </p:blipFill>
        <p:spPr bwMode="auto">
          <a:xfrm>
            <a:off x="0" y="0"/>
            <a:ext cx="9144000" cy="12384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://3.bp.blogspot.com/_bAIX3qC62TM/S9gNrnkysoI/AAAAAAAABTU/uoCfHX2m-Fo/s1600/prec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-23000" contrast="34000"/>
          </a:blip>
          <a:srcRect/>
          <a:stretch>
            <a:fillRect/>
          </a:stretch>
        </p:blipFill>
        <p:spPr bwMode="auto">
          <a:xfrm>
            <a:off x="-1908720" y="0"/>
            <a:ext cx="13159945" cy="7101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www1.ci.uc.pt/cd25a/media/FotosAAlvesCosta/396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-3000"/>
          </a:blip>
          <a:srcRect/>
          <a:stretch>
            <a:fillRect/>
          </a:stretch>
        </p:blipFill>
        <p:spPr bwMode="auto">
          <a:xfrm>
            <a:off x="1" y="0"/>
            <a:ext cx="9391656" cy="69665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ttp://jlma.home.sapo.pt/Adriano%20no%20Coliseu%20em%20Marco%20de%20197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27811" y="0"/>
            <a:ext cx="1017181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http://pissarro.home.sapo.pt/vasco.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0"/>
            <a:ext cx="4499992" cy="681749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251520" y="26064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 err="1" smtClean="0">
                <a:solidFill>
                  <a:srgbClr val="FF0000"/>
                </a:solidFill>
              </a:rPr>
              <a:t>prec</a:t>
            </a:r>
            <a:endParaRPr lang="pt-PT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AutoShape 2" descr="data:image/jpeg;base64,/9j/4AAQSkZJRgABAQAAAQABAAD/2wCEAAkGBxMSEhUTExMTFhUWFBUUFxQUEBQUFBQUFRUWFhQUFBQYHCggGBolHBQUITEhJSkrLi4uFx8zODMsNygtLisBCgoKDQ0NFA8PFCwZFBksLCwsLCwsLCw3LCwsKywsLDcsKywsLCwrKys3LCsrLCsrKysrKysrKysrLCsrKysrK//AABEIANwA5QMBIgACEQEDEQH/xAAcAAABBQEBAQAAAAAAAAAAAAAGAgMEBQcBAAj/xAA5EAABAwIFAgUCBQIGAgMAAAABAAIRAwQFEiExQQZREyJhcZEygQdCobHBI1IUYtHh8PFycyQzov/EABcBAQEBAQAAAAAAAAAAAAAAAAABAgP/xAAbEQEBAQEAAwEAAAAAAAAAAAAAAREhEjFBAv/aAAwDAQACEQMRAD8AJcRuM7yRqNlBLZ1XKbtEorg7kBglKFATOiUdh3XnEAIGn0ANwkOoNPCdJ9V6n6qht9Bunl+6b/wreyfa6Sun4UDYs29l0W7TxonT66+y4GI1jgtmpD7Rspw1NVxEsct7UZgFcstge6rKDw10kwByVExjHzIZQMnmB/KpF3WdSYC5xgepVY3qe1mJPvlMIRqYk1zz49SSNmg6fcqBf3zKgLfKzXv9X3Qo3qdZ0WnytkT3/ZRq/wCIlJp/+t2/osvrPII3jgBN3BcQSJ037qI1Sl+JtuPqY8fCtsJ65tLgwH5T/m0WEtfO65Eeio+oab5Egg9oMpcSvnvA+trq2gNfmaPyu1ELXukOsKd8IAy1ANW/yEBK9yTmleSSiEudKQHJZKblRXn+6baUtJAQruc8Ly6CAvKoFmnj/pKIKphib9w1KZij+WqNLWDyk/qqs4o+PpCScTdE5VUW+XfZeDVUsxN3YLzMQceEFvpwutCrBfO/tXBfun6VKsWgCWSq1l8T+VKbeO/tRpNIAMroOmsKE68M/Smrq6qOaQ1sE8/ZUIptfWqEAeUfqVOxK0FJnlaGkjXMFG6Y8VlN1fK50EgiJ2PCk3mJ17mBTtTJ5cDARmgy/siST4cH0kfwoN509Wyhwbp8futbwLpqpGavlnjSU5iXSvi/nIA0hEYfRsHMOupCs7ak1wc/QEgyEc3nQUNOWoZ7FBWIYDcUHatJG0hAN1qY1DdfVRqrY3VneWzmz5d1VVJQMHdW3TeOVLSsKrONCDyFWPCQ0IPoPo/rCnetymGVBu2d/ZETgvnHpjEXULmm8HXMBvwV9C02FwDpOoB+QgePukH1TTqJ5JTbrf1Kgfc8baJDqg01HymDajuflJbab6oiT47fRdTTLILyKGW0x2j7JDaInhOudqkk6qtPBg2gfCSaQ7BdzlJlEddTA7fCSKYS3RwuZTCEjoAHC7lG8LrW/K9Ed1Giw0DgJ0EDhMNclMKBQAJ0CcDBBOWeI99Ey0kJ+yqgVG5nAD1RBXhVFrKbWAADt+qsaZHAHwmaABbLYUimBCrDrnqPXrD/AIE9UPZMVWjugrL+txO6pMRE6iPurHFa/Ag+26Gr670JHG7eUVAxbCc9NxcNPqkDb7rN76hldoNO55WpMxEVaLqI1cRKzrFawDizLq0kGf4QUFxT1KYaplYzso2VAqmdQQdtVv8A0Fi3+JtGE/U0ZT9l8/tC1L8HLs/1WT6woNMcdUjv2XnvTbjIRHdF5pjXdIBK4HKrIkCqvJgOC8oBjKmnu11mPRdz91xjC4w0EngBVV1QwmnVYHUX+YDVp7pq7w0tt3vOjxO6scGw80W+IWkuOzQhvrfGarYpluRr9Mx2CgZwy5FRgdydPuNFNhVuG0GMphrHZhJ83BPMKY0wjR4EA6L2bXVM509TGiYOLpbove6VE8oOOKFOoLKtc3Ap0iGtYzMSTAklFXI78oc6mNYO/pNDZ0Lp1PoiUvCsUvrN7GVPPSmJBDgB7hata4iHtkdgVj+AOunsfncBl0AeIB9Fo2Eyy1D3bgHbbTsqzxR9edYVbchlKMxQPSxfFK58viGfSAm8UxV1e7zkZg07exVhW6grUsryyGv+mDliOyLYqbt2JUjneKgj7hPN6jFTfR0fqp9x1lUENqsJY4fS4cHkFD2LWlOoc9vPfLyoH3Xr6ThVadv2UPHLkV35xpIk/wApdpqMrlW3QyEidCiPNoiJ19+6Zq0eQFY2NZuQZjsl1Hsjf6jt2VFK6mZWl/g9S81V3pH7LO6zIWvfhZZhlsan95P6afwoDBw1Tbl2pUhIJRXR7LxH6pMlJLdfsqFSvJbXAj/ddUAnRp53tYOTwjfD8KZRb5YzR9R3VJ0gxp8V2WXAiPgoM636vuBUyCaeU6EHdNGgYxd1abXPzMAA7rG8f6hqXjzP0gkfCjXXUVerTOeq4jXRJwmgPDkkTugNMCpxQZ7T7yrITCr8EM0W+kqxpuiJ2lVpc4fhLTTNR5jQn45VNaVi4EgiA4geoCvepMRbTs3FvLIH3CoMLINFhA1I1REkFdcY+6S1usrscorzW+vKkWWHeM6HCQN1FcP+equ+l3+dwPZEqHSwMNf5QYntorLqGt4Vq4DlpV26hrAQl1zUlnh8lGWedP24dWG2p5RldYQHANe2Q3VoIGntKDMKqChWZn0Gbftqtko0Gva06EQIPdFrLuosEqV3ABu2g0AgJjAem30qnm2G/Za3VoMZrAQzjd21rXQIU1AJj+HtY8lsD2QdirToiW/ui58k8qFjFs0tHdNA/Y0HVHBoO6s6lgWvy6Pga/7LmF28ZiOBKl4S9zneb6XHfkGNFRBdZh/0tIdI0W59OWXg21NkRDAT7nUrLMCtT/jA3eHAR+q2Q7KCO/UpJlPPPCaBRTbUt5PCSUlUcavJUHgryBjpVhZTqlupJ2+UFdT4BUa4165BLjo0bCUf9GgFjxMmdvlUnXWFXL5fLQxo2jhZGf3OGteyQB8JVfDWNpiAQe4JT1EvylpIHsNVIpWFSs4MZ5jH2atC2wNn9Buu0z8oo6csA4lzhpxI3TuAdLMo0QyoczjudongKTfYiy3bA2iB6eiGqLr+oMjaQABe4N/VMWdAMaGjgQqhtwbq4NRx0ZoPfurqTCEO8Smz2hKn1XgZKNOQrXp4jxD7KqD9VMwepDnf+JRLFvid/UYCW667LL+sMfrPrfSQGjnnZHtSqwEGpUaJ2k7lRr6jRNMh5pl7hpqNUMZY2o+4cA1pGuq2Xo+o4URTcdhpO6F8JwllEZoBO41VlVvzQc2pwTBCIu8XuYHqgXErl7yRwirH62dmdushBgqjXN8dlkUV9GfbZV+J15OhT2J1/OYVdVUD1pRe4HKYHJVtRezKGgBuUgudMz7KDht7TYx7HzrqFX1a5ecrRufla+I1HofCQSbl/wCY+T9pRk56hYDQyW9JhABDRt3Uxx1hAy9JlKqpp28Kq69wXInZIbvsUoHsoHB6LyQCQvKiL0fVIrFvBb+sovvrTxGlp2IWfYVc+FXY7iYPsVplKsCPdYLxkvUOCmlWLmjQCflXfRdIeK4wNWj5G6JMew8VCDGnPshmxqilcFrTpu3+QrpovvzA0WZdWXxBcJ349eEd4hijS3cSQflZc8mvcgdnSfZXVxb4Ba+HSBcIc45irIHheH7aL0IuFO0XPZKcuuImFQmRynrV+V47KPpykSZ/VETcVwqhUOZ+4Gn/AEqk4JbvMyZ7nSFe2lIVm+sfCaq4FoRJQgHvqeR2VtZ2+gmQiG0tqlSiRUcCRt7Ji+6eYzzSS4a6pg4k5rYEdkSp91d+FRDHHUCBqg2vdEZ9eUrF8TL3anZUtzWzaqYhFR8n1TZem3u7J1lMlTAkskpVGlL2hu8j3T3hQJU3pe2z3AdGjBJ+FRp+C4wGsDapgtEZuPurlldj9WkH2KGhSDhBAgqmvLg27i0Pytc0hrp2KoO6lRo5A9JTAeN5H2KzHD7xwqTVruLSe0j5WhYTaUntzNqtdyIdr8ILDPPCRmTRqQS07ruf1QSfleXG1AvKKFp0WgdNVS6iwnU/6IBR30vQy27Z5lZE3EawDTELOL2pFXMNIK0C6pDshHFqLWh0ATKpFHjOKAa/f5UbALY61SILtp7KDjRzFjO5CIaegAHAVaSA/SUqeU0HQkuOn3VEiduV5ybB+UoP0QcqHaEhwKh3+KUqI87x7coYxHrSJFJv3KiYPsIvAx0HTsrcYk0SSdVluF4ybluUyKjTmDm8jkfop+GePWuTQDoGXMSRMILbqfFBJIPHdA9xihMx+qurDAXXVarSdVh1OYkE5h8qvxnperQMRmHcKpVC6qeU24khSXWjuyfpWsbhREOhTJMFWLGBSrOwJ30UuvagDQIKK6qIy6Rw7Jb+I4Cah/8AyFQWuHGrVZTA+pwC0u6sRTDKbRo0AIGsumnCpcdsg8NJAMO7bIsbSkD9UivZjyaaFwBHcKhjpnCqVWlqxpA02C9ifSVKZpE0n7gt0CIsEsRSe5rRDSJj1Vy+3D4J4RGaxVZ5azfM3Uu/K4d5Qz1B1tkdkoQY3cf2WhdQ4VUrCrbsdBLZa4/qJWJ4501cWriKjDExm4KNCK0/EZ2X+pTDj3Gi8gTIvINZuHQ0kadloWBVYosB/tH7LKscu4NNnLnDb0K0LpzEM7I2jTX0UVdX9w1olBuJPkOdtqpXUWIw8DMCNjG6qsSqjIY5CkAmHl9yBvEonO6ocEg1HmNe6u86ppyJ+y4dNSkMdun6WHOrgsadI1PuppqqvMWymKQ8RwmQOG+6FcS6orPMDyDsDr8pWKf4jD6z6I/N+aNx6KssMEr13eVjjPMLSarK9YuMkkrtK2e8+VpP2WgYL+HxkGsY9Ee4f01Rpt8rB7lDQX+HvTbqbHV6ognQA8Acq/6Dss1W4rkaE5Wn0G8K9xw+Fbuj+2B7lTOn7JlvaNzEN8skuMancoM6vQ6jfCtTByl0OjaJ1R1eWzarAQBqNFU35pAGoHB+YxI2lPYTdlj/AAnbETTdwR2URRXeCCTI5Va/CoPHwtGr2rSoFXC2zoqA5toWiITdalI/1Rjc4dpoFWvw5jfNWcGU+/f0QI6DwjNUdXcNG6BEV7TLnSp2C3Vs+iBbvaR6HX7rlWhrJQRKNKAJUs083hj/ADhcptnQcLl9XyeEf86C9pU4d9k7bmSV6hrqCk0XQ8hA1eUfMHjjQ+yavbOnVGV7A4bwQrRzJEJjJCJoBxL8ObWo8vAyzwNl5G7gvKDBbyuHXlMHZs/sjDDS9jiWyWnfTVAOBMNesXDg8lahbva2nuQe5GnsjoDcaqO8WYMTpmOsKRcXc049FF6ge5zxtH9wMqA+48pERCyiV080w5x5KuQfRVeFmKQhXWD2D67g1u3J7BVD+F4e+s/K0QOXcI8w/BKdEQNSdzypGFYayi0NaPc8kqTVdCiBi4tKLqxbWpsc4fS5zRqF6tatomWABp47J/qSlo2qNHNPyOyq61yalPfWdlrWkihV8R0Aad1asECAoWG0NA0bnf2VjWEfYKpVJjLs76VM7F2Z3s3Uz8IB66x593X8GkT4TNPL+Y91a9V4sRVqNpnzkCm30nc/BUzpnowtDXPGu5RHsBdTNoKGRwqAE+ZuhPcFSKdE1KUA/wBSnq0+3CNaOF0w0ANEgbwhitbeBckfldqPlFWOD3QrUwfzbOHqN1PFuJQw9xt7oRpTq/AcitjjAlGarsevG21PxHCdYDRyVk/UGK1b2oGu8rfysGw9T6o268vgXBk6NEkevCGMGw8udnPP8rKoFrg9akc1Jzmn/KTqtG6cxCuaU3AmBGaNfup+F4IC1sq/q2bQzLAWhSWRAaSDMndM42JY30dKvbTB2tGmyi32HkkN31lBZYI/NTE8BKrOy1B6ruGUCwEJrFjEOHBUqLMFJqN7pujVloPovVLgQntlGuKWq6lEg6yuLXiusG/DvCzUeXkSAVp9TD2uaQRsg/8AD2vkphpaRr2WhNALdljW9ZnjVuGOJB9Mvqhq4dM8a7I+6itKbXExqRugjFCBoBPqoqfhz/6bQNytW6Xw/wAGk3SHOEnugL8NMPFZ2Z2rWceq1K4boI3GyIkEpirUjdNG4kevIVZc3aBeOUfEovaN4kfZDWE3If5TuFcG84OxQ1Saad0Rw4ZgqQUG6FMQP+FP3Dy2i57u0qosvPU12H7qX1VXJY2k3dxA+3Kq0N4NhIqVBWeJc58j2nRaLSCocFttQI0aiJh13VZPU4hVeO4f4gDmjzNM/blWwXWhEtC2O4X41sQNHgZm9wQoGA4tntzUd9VMZXDmRoiWoC18cIH6ksRbPqFhhtaDl9RqUWdUdcmvVJPJzH+AizprDcztRoIVV07hbnEaHUytGwizDWzEaov6S6VPKI7Jmrq/2Ut2iZYzWVGD1LZNu1cEtNMPmQPOPKjYjTmmU9XdELtVshKsQcMryyDwl1YKhNZkdHBUwarUQoLy45q8rq4BMPw4sY2NNeyvmUngDzfolWLoaA4ax2SruoOIP3XORuhHqG2fmc7U6e+qCsQkCS1aLf1WwZ+EB44RqJj03VQe/hdatZa55kvd+xKMDWCyzo/qJtOj4U6g/wAlEFbFHnUFZMEGJOG7d1Xf4rhwCr23r+VIY8P0hGkC8qOaDlOh+QqOnihNRrX/AFNP3gokq04H8oU6mtQ0iqz6hv6hWIN8DguMcaqHfVTWvQwbMGvuT/sldNXQbamsdy3+FzpmiS8vdu4l8+h2WkFlnSDTATzjDh6rjN5XLojQ+qCU1ONCTTcD90tqzWajXDJIMIDxYG5u8jdQ05fj/pH1/WDWOJOzSstwLrOjRuXNe0kudGYbCSitMwnD20WhsawrVg0UTxgWhw5AI+6k8KpSTtqlUxouASnFEcITNNuqeaQotzXyiVoJuqozAKS92iq6ALn5irFztEECq37Llu7WFGxKtlgpy0BMEIJ3uvLzifReV1VNBAk6hR7lrMuYjVTKbCB5tewC5XAI2hZaC2JU2lkiZQLi7ZO4ACP8aIDSGwgHFBAMqRQ/ZXZZVEiRK0nDL+lUAgw6NnafCy6hJrBG1vTBhKory8FLJjZUdpiDqej/ADNnedW/7K5c4EBwMg8qBFS4ImeUJ43cBzwySJIEcK+vLgT7IPv6ma5piDv/ANKxKPagHhU6LdgAT6xwr3B2gCfsh6gSGA68AS35V1hDyYGq0L/xRC7cQWpqjTPATjmO0GiMHbF8tg8KZTMBVF3cFmXYS8CfdWTXlA1ijA6k4dwUGWvRVtUcKhBBkEjgx3Rhfu8p9kzhDJCKn0AAANI0AUnMo7aceqcp0ioU7xokEv7aLmsp+UZNA+kKJf08wiVYEpmtTCBijpAnhJq1jrATgbrt6LlUDtwqof6grHJIGwH7q2wnWm0cwqzGwBTOp+fUKbg1M5Wu4MfsirAtXUm4eQeF1BTVXQAASoF5U0PmPtCsaVMASOVDvaehKjQZxB+YENjT5lCGLuPpCNq9MQUFY/p8rKhy0b/W0RfbP1HohHDx/W+USMd5R7oLWpEax7KJbYt4LocZY4xH9pUe4eQEPYrWM/cKoK7+/AB53IQxQu890w9ivVqpLd+FXYQ8+OEhW2W5mmNeNFZ4XRieVQWLzlb7BFGD/wALRFlQannN9FykEuqYhHMM9b1Syiw9qjf3RDbEFoPoEM/iEf8A44/9jf3RBgzppNJ/tH7I0axNxghSMMENCj3TpcpdkNEV24q5YJO7gFNb6KqxQSG/+wKyo7KM147gJ4Jhy5TeVUOvOm6YqPXSU3cbH/xP7Ippt22cuYT2nVKqmNSsRqV3u8WoXuzMrw0g7CStRfdONFhJ1NMH9EDWJPDzl3V9goimB2Q1hLczte6LbVsD7KKHer8XNF7ADuCf1C8hr8UnkVqUf2H9wuKD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09576" name="Picture 8" descr="http://ephemerajpp.files.wordpress.com/2011/08/copy-of-autocol-otelo-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9649" y="0"/>
            <a:ext cx="4624351" cy="6858000"/>
          </a:xfrm>
          <a:prstGeom prst="rect">
            <a:avLst/>
          </a:prstGeom>
          <a:noFill/>
        </p:spPr>
      </p:pic>
      <p:pic>
        <p:nvPicPr>
          <p:cNvPr id="109580" name="Picture 12" descr="http://4.bp.blogspot.com/_WKNy-waHC_o/TG3BVe4HF6I/AAAAAAAAABw/7s0rrTi7TEI/s1600/otelo_saraiva_de_carvalh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852936"/>
            <a:ext cx="3761611" cy="360040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251520" y="26064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 smtClean="0">
                <a:solidFill>
                  <a:srgbClr val="FF0000"/>
                </a:solidFill>
              </a:rPr>
              <a:t>poder popular</a:t>
            </a:r>
            <a:endParaRPr lang="pt-PT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www.pcp.pt/sites/default/files/images/galerias/25%20de%20Abril%20de%201974/foto_x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9144000" cy="6258193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 smtClean="0">
                <a:solidFill>
                  <a:srgbClr val="FF0000"/>
                </a:solidFill>
              </a:rPr>
              <a:t>reforma agrária </a:t>
            </a:r>
            <a:endParaRPr lang="pt-PT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2.bp.blogspot.com/_Lxk0klYeEHI/SbPgHeqTx1I/AAAAAAAAAio/LlQTbL6ZjYk/s1600/Reforma+Agrári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87810" y="0"/>
            <a:ext cx="122464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asbeiras.pt/wp-content/uploads/2012/11/McNama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3" y="-1"/>
            <a:ext cx="9963258" cy="8541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www.pcp.pt/actpol/temas/25abril/25anos/foto2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4389" y="0"/>
            <a:ext cx="9492041" cy="6858000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2267744" y="260648"/>
            <a:ext cx="7782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>
                <a:solidFill>
                  <a:srgbClr val="FF0000"/>
                </a:solidFill>
              </a:rPr>
              <a:t>t</a:t>
            </a:r>
            <a:r>
              <a:rPr lang="pt-PT" b="1" dirty="0" err="1" smtClean="0">
                <a:solidFill>
                  <a:srgbClr val="FF0000"/>
                </a:solidFill>
              </a:rPr>
              <a:t>ractores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smtClean="0">
                <a:solidFill>
                  <a:srgbClr val="FF0000"/>
                </a:solidFill>
              </a:rPr>
              <a:t>oferecidos  às cooperativas alentejanas pela solidariedade</a:t>
            </a:r>
          </a:p>
          <a:p>
            <a:r>
              <a:rPr lang="pt-PT" b="1" dirty="0" smtClean="0">
                <a:solidFill>
                  <a:srgbClr val="FF0000"/>
                </a:solidFill>
              </a:rPr>
              <a:t> internacional. Com o fim da reforma agraria, foram entregues aos </a:t>
            </a:r>
          </a:p>
          <a:p>
            <a:r>
              <a:rPr lang="pt-PT" b="1" dirty="0" smtClean="0">
                <a:solidFill>
                  <a:srgbClr val="FF0000"/>
                </a:solidFill>
              </a:rPr>
              <a:t> proprietários juntamente com as terras que haviam sido expropriadas</a:t>
            </a:r>
            <a:r>
              <a:rPr lang="pt-PT" b="1" dirty="0" smtClean="0"/>
              <a:t>.</a:t>
            </a:r>
            <a:endParaRPr lang="pt-P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179512" y="836712"/>
            <a:ext cx="835292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Sonho que sou a poetisa eleita,</a:t>
            </a:r>
            <a:br>
              <a:rPr lang="pt-PT" dirty="0" smtClean="0"/>
            </a:br>
            <a:r>
              <a:rPr lang="pt-PT" dirty="0" smtClean="0"/>
              <a:t>Aquela que diz tudo e tudo sabe,</a:t>
            </a:r>
            <a:br>
              <a:rPr lang="pt-PT" dirty="0" smtClean="0"/>
            </a:br>
            <a:r>
              <a:rPr lang="pt-PT" dirty="0" smtClean="0"/>
              <a:t>Que tem a inspiração pura e perfeita,</a:t>
            </a:r>
            <a:br>
              <a:rPr lang="pt-PT" dirty="0" smtClean="0"/>
            </a:br>
            <a:r>
              <a:rPr lang="pt-PT" dirty="0" smtClean="0"/>
              <a:t>Que reúne num verso a imensidade!</a:t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Sonho que um verso meu tem claridade</a:t>
            </a:r>
            <a:br>
              <a:rPr lang="pt-PT" dirty="0" smtClean="0"/>
            </a:br>
            <a:r>
              <a:rPr lang="pt-PT" dirty="0" smtClean="0"/>
              <a:t>Para encher todo o mundo!  E que deleita</a:t>
            </a:r>
            <a:br>
              <a:rPr lang="pt-PT" dirty="0" smtClean="0"/>
            </a:br>
            <a:r>
              <a:rPr lang="pt-PT" dirty="0" smtClean="0"/>
              <a:t>Mesmo aqueles que morrem de saudade!</a:t>
            </a:r>
            <a:br>
              <a:rPr lang="pt-PT" dirty="0" smtClean="0"/>
            </a:br>
            <a:r>
              <a:rPr lang="pt-PT" dirty="0" smtClean="0"/>
              <a:t>Mesmo os de alma profunda e insatisfeita!</a:t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Sonho que sou Alguém cá neste mundo...</a:t>
            </a:r>
            <a:br>
              <a:rPr lang="pt-PT" dirty="0" smtClean="0"/>
            </a:br>
            <a:r>
              <a:rPr lang="pt-PT" dirty="0" smtClean="0"/>
              <a:t>Aquela de saber vasto e profundo,</a:t>
            </a:r>
            <a:br>
              <a:rPr lang="pt-PT" dirty="0" smtClean="0"/>
            </a:br>
            <a:r>
              <a:rPr lang="pt-PT" dirty="0" smtClean="0"/>
              <a:t>Aos pés de quem a Terra anda curvada!</a:t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E quando mais no céu eu vou sonhando,</a:t>
            </a:r>
            <a:br>
              <a:rPr lang="pt-PT" dirty="0" smtClean="0"/>
            </a:br>
            <a:r>
              <a:rPr lang="pt-PT" dirty="0" smtClean="0"/>
              <a:t>E quando mais no alto ando voando,</a:t>
            </a:r>
            <a:br>
              <a:rPr lang="pt-PT" dirty="0" smtClean="0"/>
            </a:br>
            <a:r>
              <a:rPr lang="pt-PT" dirty="0" smtClean="0"/>
              <a:t>Acordo do meu sonho... E não sou nada!...</a:t>
            </a:r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sz="1400" dirty="0" smtClean="0"/>
              <a:t>Vaidade, Livro de Mágoas (1919)                                                                               </a:t>
            </a:r>
            <a:r>
              <a:rPr lang="pt-PT" sz="2800" dirty="0" smtClean="0"/>
              <a:t>Florbela Espanca</a:t>
            </a:r>
          </a:p>
          <a:p>
            <a:r>
              <a:rPr lang="pt-PT" dirty="0" smtClean="0"/>
              <a:t> </a:t>
            </a:r>
            <a:endParaRPr lang="pt-PT" sz="2800" dirty="0"/>
          </a:p>
        </p:txBody>
      </p:sp>
      <p:sp>
        <p:nvSpPr>
          <p:cNvPr id="138242" name="AutoShape 2" descr="data:image/jpeg;base64,/9j/4AAQSkZJRgABAQAAAQABAAD/2wCEAAkGBhQREBUUEhQWFRQWFxgXGRgWGBcZGBkdGxkXGBoVGBgaHCgeGhsjGRgYHy8gIycpLCwtGh4xNTAqNSYsLCkBCQoKBQUFDQUFDSkYEhgpKSkpKSkpKSkpKSkpKSkpKSkpKSkpKSkpKSkpKSkpKSkpKSkpKSkpKSkpKSkpKSkpKf/AABEIALgAuAMBIgACEQEDEQH/xAAcAAABBQEBAQAAAAAAAAAAAAAAAwQFBgcCAQj/xABAEAABAgMEBwcCBQMCBgMAAAABAhEAAyEEEjFBBQZRYXGBkQcTIqGxwfAy0SNCUmLhFHLxU7IzQ5Kis9IVJIL/xAAUAQEAAAAAAAAAAAAAAAAAAAAA/8QAFBEBAAAAAAAAAAAAAAAAAAAAAP/aAAwDAQACEQMRAD8A3GCCCAIIIIAgghCdawneYBeEl2lILPWKfrHr/Is5KVKMyZXwS2odizgnzO6M/wBM9odrnH8NXcoZ2l45fUtQc45NAbLatLJQHUUoG1agB50iBt3aJZJZYzwTslgq8wG84xSepawlS1Ekmjkk5VJVXExwAl2dq5jp83QGsze1ezAkATlcEt6mEB2uSP8ATndU/wDtGW3UgAvyqDn1p8pCcxYJoHO3zgNfs/avZjQ98neUuPI1iYsXaDZJhZM9ANKLBR5qAEYLLU7McKZbY7vnaccfvyB6QH0pZ9IpUHDEbUkEQ5RNBwMfMtn0nMlm9KWpB2pJG+rY4xbtEdqdolN34E9DgF2SsYYKFFFnLEcxAbfBFX1d11kWofgr8VXlroviMXG8OKxZJU8Kwx2QCkEEEAQQQQBBBBAEEEEAR4TApQAc0is62a2S7HKvzC70QgYqP235QD3TmsMuzyyuYq4gU/co7EjEn5SMf1n7QJ1rJTKKpUr9KSy1b1KHoPOIXTenp1tmX5pc4JSPpSHFEj3hnLTUCrlhxc09oBax2cl1GoGOXDhX5WOrWQ/gOOfGrVAqKR3OkqQgPRxQu1K+ij6Q1WAcTj5c8sukApeKgN1Bzr6mEpixV8wD6w4IBwpuyr7VhG0pBLZ4Fs23cHgGy54ILUyZoQmTCD9odWizs2NQ4psJrjtENrpBx2dcfvAdyZ5ADV6ZE/z0hzedLvWhZq/MoZ90WpTNvaHEmSotkzbHrUeecAd3QkGrfbzctHKEsMixb7RNq0a0kqABU916M4xiKXJDrqQzsaM+VeLdYBOWSkgihxBDhs6HEbIvWqfaWuT4LUVTJYoF4rRjjmoefGKWg5EOfTP5xj2bJ41wG0F68jAfR2jNLInS0rQoKSoOFDAv6H4YkI+fNV9Zp1hU48UskX5ZwIp4gclB8c2rG16B09LtMpMyWq8hWBzB/SoZEbICYggggCCCCAIIIb2uewbb5QETrNrFLsslU2YfAmgAZ1KySnefIOYwHTmnptsnGZNONAkYJGSU7t+eMS2vetRtk8hJ/BlqIlgYGoBmHectzbTFdly8+HCnwQD2Ul0u/lnl7QlUMSTWHUpDIGzAAYVxJ4OI9s1nSuZdUTeccGOYO3CAWtc0KlS01oFNuByL76jjzhj3LGtHDvsBiQnSiQtQH0ZVYDDHLbCU2cTdCncBsBk3vANLMhSlBqPRPo/V4cyCEzQFUYsSCMcDUYVzh5YECWq8QDQi6crzVruukcd8N5sgGYp3u0vAY5V+z7oBVKU92FEOoKOxmIoDsIIj3Qer39TPuDmcBUs45nKEZZe871rkQCCx940bs60MEoM4jxEkDGg+eTQDmZ2aWYpIF8E5g+bdOkVbTPZhNlqKpJExAD18KgcWbPxRrIEBTAfO08TZK1Sy6alxhUs7+RhnNnOC4r5Ny3t0EbNr7qv38ozJY/FSMAPqFfOsY9aJd2lAXIb39IBHu8SCTsPm3IekOUTHLk1qelSKZ5w2uAenGhrs/wAR0hVS2b4cK+TQEgggpOLjBquH24ChPMQ51R1tXYZ7gPKUwmS681Jf8wr6QhJlkpNHOwY4ewrDCfINaVPzjAfSWiNJonS0qQoKQoApUMw3rEhGI9l+sq5E4WeYfwphdBOCFtgMmVTm22NqkzbwgFIIIIDwlozftQ1nMmR3KaTLQCH/AEowVzL3esaDbVsltsfO+uenP6u2TJgJupPdoGQSlw/NTq5wEPKFX5EQqzttPll9oTvYE7PdusKS01o6i/pQcsPOAeoUw+l1E5CoBofIvy5x3ZZxSSGcFgwGx88qRxZFEeJ/E+GwN4ieVN8eSZ5vkAszsRmQCKHPEwEy5MwEoSFG8SgkgEXWUl86AngYiO8Sk1BYOK8KYM70hxZ7cVqAV4i7+Mu5aooXqnL7xzpQi85qag5jZTOgGcBwZpDvQuDvyB8q4QvKnJJeju75EA0fjEXMWSTexd+kLInk4B8MnFP8eUBKWFLqQGBJunKtW+0bNohDSUMLoYU2boyLVjRM1a7wH0nPiHO8NTiY1ibKmS5aglqJLEl6sd2DwHGltbLNZiRNmMoB7oqekVyd2tyATdlTFAZ+EPyJig6RLTCZl4l8yaimZ5+sIVLq8CEkKAc4sDgMTgU4YkCA0+V2mWRdFd4nKqd26sUXXTRiUzROlm9Km+IKGGLtuOTHZEKqYAHYVwbg9eQiwaJs4nIXI8TFBIH7k/pG884CorUlw2DU86twjmrOC5BFd6R/LwTJDLY0IxGBz9qQoAAAOD4YviOVOYgHdktRKVYDdtoQIczloUq6KAkBIeooBeKtr157oiZSiDT5x5PEjNsNwBRNDdCeYN3m4DtsgGdrlKvApf8AUGxFfCPJ+kbf2fa0f1lmStX/ABB4JmFVADx0/UCDzMYpaJbX6uKZ4fmAHBx03h7H2XaX7m192fptAYbQoeJJ3guof4gN2ghORMvJBggIDXLS39PZZ02vgQQP7j4U+ZHSPnZCaN/jNq9Y2Dtg0jdsiUD/AJs0P/akFXmQmMlBANcPXjAEqXtcvhz/AIMOAGNSWdn3V9o9kOSKuwwYZOSel7pDgi6jClQxzcuC+RZ00gErM6iXJY4//msKKshypSmXyrxxImgHDaRsGP2EOJs5yA5YB2bDCAW0FoRc9ZQgEsCVbnSz8If6R1EtEq74LxUQEhLk4PXIN7RZeyeU5tCndriRwYmNFUmAwtWrUxKihSSZn1XEh2A/MTgEuIZd4RQNgBTcXf5sEaFK1etc2fNC0lCJqyqZNcOUXT3clLVuhX1AM+EVxeolsEw3ZeJOF0JAJYM5wbKAk+z+2rnWkJFLovFmAug1HC8RSNPKYq2o+qRsqb81u9IZgXYHLZFsMBQtZuzjvVLmyV3SQGQ1KPTqYqkzs8tYDd2SXcsUtnvd42oQNAY3L1CtkwpBlBAT4alIpUl2xq9d4i8auakoszKUylbxgcQx3V4xa7sDQGOdpOhu5tRWhHhnJCgf3AgK54HnFPErB8BQb8CKdBGwdp1meypUMULHFiCD53ekZVLSVFg7C8wxbCnrAeBV0UzFertC1mnfqIyoauHYMcyx9YJkgoSCwIHA/K7YjZxN59gw2Yn1BgJgWdWQYBxWrve8W8FiOcONFWFSJ0mYkl0qCyNlQSAc6kjnCFinmjYYPgNopw99sSNoWnuwpKi5BV9NC4FMKUY54s0Btmjp14UwIChzr9oIhNRbb3lkkm9eYFBJofCSK+UEBSe2Oaf/AKyQHfvjwI7puoC4zZCXFK9H3FtzN0jQ+2APNs7f6a/9yYz2QumDFlYbwW4wDqxWa8TX2yOfWHapRe65KX+B9rv0Mc2OaQcSwADZGtPnwKf1V1YLXq1SQ7YPQ74COtCbqjQ/MI6lqz3wrNSVsclHpnjHk6UWf/I3QGjdkCvBaBsUj0X9o0UCMj7KNJiXaly1U71Aav5k1aubPGuCALsDQPADAewjabUiWkqWpKEjEqIA6mFXiA1w1cVbZSUJXcZaVHYRnTa2EB3p/WpFnlkp8SiKNUV3iIvU/XpVrmd3MQkKIJBS7Fmem3PlDm36lSzZUyJbslzUlyT+7IPVhTGK/q5oFdntqL6QLlHTgXBrzHrnAaQ8BMePCS7SkYmAqXaRMu2VX7iH25Hh+WMvsk65UY14AEN6xqmvS3sM1mVgWxZlAFss/j0yJMwpI50yOUArag4qS4NaU6w0XIUliQfnsDCyp6ksXdg9cOh4+UIG0FKWelQTjjjALSLZcbMb+R9YlJVrTMTVTMGNMX+odA8V4hi52fx6tSOrITfDbC4xejQGw9k097PMQKhM+nBSEKbq8EN+yRR7qeGYCaln23B/EEBHdsko3bMobZqf/Gof7T1jObKammXxuka72u6Pv2O+MZU0K5KBQf8AcIyJKRRIJfPjWg5NAPLLNb7ZVh9KkJWa4kOWH5rwoxy/jOI3vQCGwrjji3oxjtM8AnGtHGX2cQDiYS5LlqBs60w4NHkxV1JQzlnvZjd998IKnEipfpsavWAkgknIU8wIDiRalJUFpJCgoKTtBBB6P6xvOgNNC1WeXNTioeIDJQopPIvGArlklNTUV3Vr5V5xpfZFa2M+ScKLS/8A0lvKA0QR0AYUAj0wCd2Ax2TFc0lq1MtM1RnT1CTgJUslIIBBF45lxWAY6W7TLNJXdQFTmLEoICRwJ+rlFVmdolrXNvISkSyoFKShwwOBVi7NhtpFq08uy6PlC5Z5alqolN0HiVE1wiunT1ttLiWgykJDgJQ1KkAHawblAdTe0K0KUkhNwAZMQagcuGPWLLYNNpnSLxUlJJCSSxTwbeQeBMJaK1fUZbzEAqIYvQh/QjHmeMMLdq+bNcrQlAoBU3w9Nz04YiAS11mEWNSRWu5/EaUH7adIzBagDUdNzUi4a66QJSlBXeKiksCPCAnDiScf2kRUwi6ogl8a5H57QCapbjgw/jp7wkulGq9fnSHU2UD9LuzluT+TmGi3FCMC1OArABRvYN9oUsxCVAl3ANNvwNDcprhyOdR5RKypFwOz3mujMunEDeDjvEBpvZLZVJkTFLd1znD4slKUj0j2Jfs3shRYZLiqryzzJ9gIICS1s0WLRZ5so/8AMlkD+4VT/wBwEfPsiSSSFEIq5JdxTBt8fTNrlunhWME160GbNbV3Q0tfjRn9TkjbRQVSAr6ZdafKORvEOLIkKBBTeZLqAIcsB1AB8obyZArVqPz3bdjR2lIAdLmprtp5ZwC8tKQnKowOIrXrHpNXGD0fZlCE6UsKrwfkPYjrCqZRcjhTHePeA4n0JbAezeopDrQWnF2aeicjFJqHooHEHiIZWkADElyz5UbOEBQOfmyA+krDbUzpaZksulQBB3GHDxjmpOtk6QgpDrlpBZOLYEkbAHJfjyv+jdeJE36jcLJd8ATecPuaAsZMeEQ0Gl5Jr3qKgn6hgKE9YVk2xC3uLSpsWILcWgOJ+jpUxQUuWlShgVAFuDwsJYGAA5RzNtCUpKlEBIDkxSNYO01MslMlLkYlTAPUU2tQ78OAXDSGlpUhBVMWAE47drRmmtWuaJylFJN1P0bHYFJwfF3HDZFVt+l5tpWpS1FT1ONMBQZ0GUN5OjxNJZVRS6Xck5NyIfDhAeLtEy0zAGc1AajAOW5CPDZFXXU43uK4no4I5xNaM0RdUUqH5Hdswx2Nubdyhza9FpF41SQ7JH6SdmbMK+kBG6OswpfITe2VJY4bnveR4RxPsEq6AM2INSbpFKbX9N8LlJGBZiKVNTUORvPGEJCSXbFywzYs2VA/vzBvKlJ+li7YnrXZnHQlqnTUIlklS1JSHyc06Y8H3ujPnXSUjA48cm2sXMWXs30YqdbnVVFmdRLuCsukMcw95UBsWirNcSEhmSkJHIN7QQ8s6GSI8gFYovaTq6Z9mKkB5krxppVQbxIpurxEXqELVJvCmI+NAfLy7SeAy9h6Q5s0xJIcEO3nWLH2g6pGyz+8QPwZhKh+1VSUbhmOmUVY44DPZv8AnKAke7JYqZjdD7Hwf35xxNm0ZOdccHENZc8hJGR+V5+8df1FGauRwPDgIDyeoXqYVxxr/DGEu8NfmflHsuY/2/iJHQejhMnISpKiFG74WdyzY0AchzAW7srsiVzFFY8QBA/SQaFxhjE9rPqFLMsrk3krDUxcPUAbnpw6P9SNC/0yFIU3eJUbzEH6vEmo2itaxZzAYXpWxLlq8RVsq43nlSIxNvWk0WoYjyb1+UjWNbbGlUpRIAFWZgScCTt2A/xGU21YvXhQOzDYDQ8mgFUaYnKJBmKY1qfbjDJSCrFwH9cC3KEQti4DcPR+BeFpK1YtszYVd35n1gJmyaGHdLWssEgkVZ8mD5VEV9EwveBIUFA8zs+bIm7TbVf0yk5EtzF1yPPbgIgZYamRGfLr/mAsOhNN94QibQOQVjFi5JNWiV7tSu8UqqSlZSriKBicHxGMUzvfUh8W47IdSdOrlJuA3khTh8tvtTcICTtQZQuD8xJIrXZsLGI5FsUzKD3g+QIvVYw5GkO9LpocTWviOG8BRPURHWiY2BqQX27xT1gOZk7xXQ5rhmTXDmTSN31H1bFlkBJHjUe8mPXxH8r5gYdYzfsx1TM+eLVMT+HLPgBFFq2gftxfa2yNvs8m6N+f2gFYIIIAggggIjTuhET5S5cwOhYqNn7gdr1jBtaNWV2GcUKqkkFC2+pPsXFRH0hEHrHq5LtUoy5gdJqCMUn9STAfOJUYUmGgFd/o1YmNaNUp1imMvxSyfCsDwnduVu6RCoQ/zhSAXshAUCoOAXI2ijj1jYtXNH2KfJAkkKKUpvh/EHB8Kub4bIxuTMY4HgcK0P35RZNSdKiz22WpSyhCvCtsCDQBT5AkG9k0BqdkkKkKN2WEy0n8SYtd5c1KUMlb4ulgCFZYRzP1pQ4AI8YBQX+p2u9SQOcGsCZRSmbMM1csJUCiUSUzApJ+pIIvBozzTiVH8WXJXKkqCO5cAhinacCSXI+0A80/rDfLJSWF4XgRVV4gqbYxz2DcYpNrSVVOQJrso/qIern3RdRsNQ1Tu3N5vDK4otR9jvQZ+RgExIYDPF/OnRoUCSSA2LNluL8KR3KtZDNQ1dsXOY2UI6QsVgsRQkiuF2rnqSem2A50lNusgeEpLUapZq5fSQYiyc9mWyhf78oc6QQ5Lk7HJd/tw2Q2u02Y/wCTAeFfyjOKAxypWZBGXlWCuOf8faOFqLUo1PYtAK3mw8jWJrVPVuZpC0BJdMtH1zBsB+gZOT5VjrVLUybbl08MpLXln/akZqbpG5avauy7LJTLlpZCdv1KOalHMnbAONEaJRJlpQhIShAASnhnEnBBAEEEEAQQQQBBBBARulNDonIKFoC0KoUn2jIdZuy6bLUV2T8SXjcJ8adw/U3WNwhKbICoD5f7pSSpKgQRStCGqzQBZwO0/wAxvmsGpkm1f8WUCf8AUTRYzDMK12xn2meyqchzIUJwegPhV9jAL6haxk2afZpniuJvS71UgKcFP9oUx5mOlz120zJE60CXKlBKpXhQlyAU3V1c45dIY6q6DVKtCpdoC5BmSyhClBgV3qJvYFxTGsOLXqhaJE6XN7vvO6mX6l0llXsMQKO/CAp127VJcYFxm704jo/OPETyFO7mvDBj5ecXDWLRC7UiXbJUkIlLSApAa8FBawVlqVol94eK9/8ABrCnZj4seBx/awI4QEXLVnRsP584VQAQQkm8MRXLJ9/DOCXZgya5UDbQ9d7wkSEuxxdt9XD47POAazXc7CSfOEiailBjnEpYdCz7Q3cyVrH7Ukpyzw84tmh+ySashVoWJSX+keJbPtwEBQJclS1AISVE0AAcnkI0HVLspWshdsdCXBEoHxK/uIPhG7HhGi6A1MkWUfgywDmtVVnn/iLFKkBPHaYBno/RSZaEpSkIQmgSAwaJCCCAIIIIAggggCCCCAIIIIAggggCE5lnScR0jyCARXYd78RHJs6tkEEAxVodLk3TUNd/Ji73RR3DvjCVs0BLnBpsoH6mYEYndnnxgggI4dn1mdzLWS71WraDt3YQ+seplnll0WeWDSqgFH/ueCCAl5dgYM7bkjD5whwizpGUeQQCsEEEAQQQQBBBBAEEEE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38244" name="Picture 4" descr="http://www.vidaslusofonas.pt/florbe03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88840"/>
            <a:ext cx="3776388" cy="377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3.bp.blogspot.com/_TF03P1NX9II/S2i3aw89xDI/AAAAAAAABt0/XBoxxi0RRHw/s400/%C3%A9+t%C3%A3o+lindo+o+Alentejo+00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-230224"/>
            <a:ext cx="9919525" cy="7088224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0" y="0"/>
            <a:ext cx="6048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a</a:t>
            </a:r>
            <a:r>
              <a:rPr lang="pt-PT" b="1" dirty="0" smtClean="0"/>
              <a:t> terra – </a:t>
            </a:r>
            <a:r>
              <a:rPr lang="pt-PT" b="1" dirty="0" smtClean="0"/>
              <a:t>essa –  </a:t>
            </a:r>
            <a:r>
              <a:rPr lang="pt-PT" b="1" dirty="0" smtClean="0"/>
              <a:t>ainda </a:t>
            </a:r>
            <a:r>
              <a:rPr lang="pt-PT" b="1" dirty="0" smtClean="0"/>
              <a:t>lá </a:t>
            </a:r>
            <a:r>
              <a:rPr lang="pt-PT" b="1" dirty="0" smtClean="0"/>
              <a:t>está. Limpa </a:t>
            </a:r>
            <a:r>
              <a:rPr lang="pt-PT" b="1" dirty="0" smtClean="0"/>
              <a:t>e </a:t>
            </a:r>
            <a:r>
              <a:rPr lang="pt-PT" b="1" dirty="0" smtClean="0"/>
              <a:t>pura</a:t>
            </a:r>
          </a:p>
          <a:p>
            <a:r>
              <a:rPr lang="pt-PT" b="1" dirty="0" smtClean="0"/>
              <a:t>entre </a:t>
            </a:r>
            <a:r>
              <a:rPr lang="pt-PT" b="1" dirty="0" smtClean="0"/>
              <a:t>a </a:t>
            </a:r>
            <a:r>
              <a:rPr lang="pt-PT" b="1" dirty="0" smtClean="0"/>
              <a:t>perda irreparável e a abertura </a:t>
            </a:r>
            <a:r>
              <a:rPr lang="pt-PT" b="1" dirty="0" smtClean="0"/>
              <a:t>ao </a:t>
            </a:r>
            <a:r>
              <a:rPr lang="pt-PT" b="1" dirty="0" smtClean="0"/>
              <a:t>impossível</a:t>
            </a:r>
            <a:endParaRPr lang="pt-PT" b="1" dirty="0" smtClean="0"/>
          </a:p>
          <a:p>
            <a:endParaRPr lang="pt-PT" b="1" dirty="0" smtClean="0"/>
          </a:p>
          <a:p>
            <a:endParaRPr lang="pt-PT" b="1" dirty="0" smtClean="0"/>
          </a:p>
          <a:p>
            <a:endParaRPr lang="pt-PT" b="1" dirty="0"/>
          </a:p>
        </p:txBody>
      </p:sp>
      <p:sp>
        <p:nvSpPr>
          <p:cNvPr id="4" name="Rectângulo 3"/>
          <p:cNvSpPr/>
          <p:nvPr/>
        </p:nvSpPr>
        <p:spPr>
          <a:xfrm>
            <a:off x="3707904" y="260648"/>
            <a:ext cx="5436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p3.publico.pt/sites/default/files/YouTub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74461" cy="9189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>
          <a:xfrm>
            <a:off x="251520" y="548680"/>
            <a:ext cx="8640960" cy="61206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  </a:t>
            </a:r>
            <a:r>
              <a:rPr lang="pt-PT" dirty="0" smtClean="0"/>
              <a:t>“poucas </a:t>
            </a:r>
            <a:r>
              <a:rPr lang="pt-PT" dirty="0" smtClean="0"/>
              <a:t>vezes um povo, partindo de tão pouco, alcançou um direito tão claro a ser tido por grande” </a:t>
            </a:r>
            <a:endParaRPr lang="pt-PT" dirty="0"/>
          </a:p>
          <a:p>
            <a:pPr algn="r">
              <a:buNone/>
            </a:pPr>
            <a:r>
              <a:rPr lang="pt-PT" dirty="0" smtClean="0"/>
              <a:t>Eduardo Lourenço</a:t>
            </a:r>
          </a:p>
          <a:p>
            <a:pPr algn="r">
              <a:buNone/>
            </a:pPr>
            <a:endParaRPr lang="pt-PT" dirty="0" smtClean="0"/>
          </a:p>
          <a:p>
            <a:pPr algn="r">
              <a:buNone/>
            </a:pPr>
            <a:endParaRPr lang="pt-PT" dirty="0" smtClean="0"/>
          </a:p>
          <a:p>
            <a:pPr algn="r">
              <a:buNone/>
            </a:pPr>
            <a:endParaRPr lang="pt-PT" dirty="0" smtClean="0"/>
          </a:p>
          <a:p>
            <a:pPr algn="r">
              <a:buNone/>
            </a:pPr>
            <a:endParaRPr lang="pt-PT" dirty="0" smtClean="0"/>
          </a:p>
          <a:p>
            <a:pPr>
              <a:buNone/>
            </a:pPr>
            <a:endParaRPr lang="pt-PT" sz="2000" dirty="0" smtClean="0"/>
          </a:p>
          <a:p>
            <a:pPr>
              <a:buNone/>
            </a:pPr>
            <a:r>
              <a:rPr lang="pt-PT" sz="2000" dirty="0" smtClean="0"/>
              <a:t>O Labirinto da Saudade. Psicanálise</a:t>
            </a:r>
          </a:p>
          <a:p>
            <a:pPr>
              <a:buNone/>
            </a:pPr>
            <a:r>
              <a:rPr lang="pt-PT" sz="2000" dirty="0" smtClean="0"/>
              <a:t> mítica do destino português, </a:t>
            </a:r>
          </a:p>
          <a:p>
            <a:pPr>
              <a:buNone/>
            </a:pPr>
            <a:r>
              <a:rPr lang="pt-PT" sz="2000" dirty="0" smtClean="0"/>
              <a:t>Lisboa: D. Quixote, 1978, p. 22</a:t>
            </a:r>
          </a:p>
          <a:p>
            <a:pPr>
              <a:buNone/>
            </a:pPr>
            <a:endParaRPr lang="pt-PT" dirty="0" smtClean="0"/>
          </a:p>
          <a:p>
            <a:endParaRPr lang="pt-PT" dirty="0" smtClean="0"/>
          </a:p>
          <a:p>
            <a:pPr>
              <a:buNone/>
            </a:pPr>
            <a:endParaRPr lang="pt-PT" dirty="0"/>
          </a:p>
        </p:txBody>
      </p:sp>
      <p:pic>
        <p:nvPicPr>
          <p:cNvPr id="89092" name="Picture 4" descr="http://2.bp.blogspot.com/-ETC7PhVmzqg/TuvMukDHEsI/AAAAAAAACsg/wz2vIKypoXc/s1600/Eduardo+Louren%25C3%25A7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17032"/>
            <a:ext cx="4176464" cy="2771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que </a:t>
            </a:r>
            <a:r>
              <a:rPr lang="pt-PT" dirty="0" smtClean="0"/>
              <a:t>povo é este? </a:t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endParaRPr lang="pt-PT" dirty="0"/>
          </a:p>
        </p:txBody>
      </p:sp>
      <p:pic>
        <p:nvPicPr>
          <p:cNvPr id="4" name="Picture 2" descr="World Heritage Site - Prehistoric site - Foz Coa - North Portuga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6463" y="1412776"/>
            <a:ext cx="5247537" cy="5445225"/>
          </a:xfrm>
          <a:prstGeom prst="rect">
            <a:avLst/>
          </a:prstGeom>
          <a:noFill/>
        </p:spPr>
      </p:pic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179512" y="2420888"/>
            <a:ext cx="8507288" cy="345638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sz="2800" dirty="0" smtClean="0"/>
              <a:t>d</a:t>
            </a:r>
            <a:r>
              <a:rPr kumimoji="0" lang="pt-P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esenhava</a:t>
            </a:r>
            <a:r>
              <a:rPr kumimoji="0" lang="pt-PT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t-PT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nas  rochas</a:t>
            </a:r>
          </a:p>
          <a:p>
            <a:pPr marL="342900" indent="-342900">
              <a:spcBef>
                <a:spcPct val="20000"/>
              </a:spcBef>
            </a:pPr>
            <a:r>
              <a:rPr lang="pt-PT" sz="2800" dirty="0" smtClean="0"/>
              <a:t>entre 38.000 e 9000ac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pt-PT" sz="28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PT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pt-PT" sz="28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Foz Coa, gravura rupestre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63272" cy="1152128"/>
          </a:xfrm>
        </p:spPr>
        <p:txBody>
          <a:bodyPr>
            <a:normAutofit/>
          </a:bodyPr>
          <a:lstStyle/>
          <a:p>
            <a:r>
              <a:rPr lang="pt-PT" dirty="0" smtClean="0"/>
              <a:t>q</a:t>
            </a:r>
            <a:r>
              <a:rPr lang="pt-PT" dirty="0" smtClean="0"/>
              <a:t>ue </a:t>
            </a:r>
            <a:r>
              <a:rPr lang="pt-PT" dirty="0" smtClean="0"/>
              <a:t>misturas se fizeram aqui ?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lnSpcReduction="10000"/>
          </a:bodyPr>
          <a:lstStyle/>
          <a:p>
            <a:r>
              <a:rPr lang="pt-PT" dirty="0" smtClean="0"/>
              <a:t>os fenícios </a:t>
            </a:r>
          </a:p>
          <a:p>
            <a:r>
              <a:rPr lang="pt-PT" dirty="0" smtClean="0"/>
              <a:t>os gregos</a:t>
            </a:r>
          </a:p>
          <a:p>
            <a:r>
              <a:rPr lang="pt-PT" dirty="0" smtClean="0"/>
              <a:t>os romanos </a:t>
            </a:r>
          </a:p>
          <a:p>
            <a:r>
              <a:rPr lang="pt-PT" dirty="0" smtClean="0"/>
              <a:t>os suevos</a:t>
            </a:r>
          </a:p>
          <a:p>
            <a:r>
              <a:rPr lang="pt-PT" dirty="0" smtClean="0"/>
              <a:t>os alanos </a:t>
            </a:r>
          </a:p>
          <a:p>
            <a:r>
              <a:rPr lang="pt-PT" dirty="0" smtClean="0"/>
              <a:t>os vândalos</a:t>
            </a:r>
          </a:p>
          <a:p>
            <a:r>
              <a:rPr lang="pt-PT" dirty="0" smtClean="0"/>
              <a:t>os visigodos (414)</a:t>
            </a:r>
          </a:p>
          <a:p>
            <a:pPr>
              <a:buNone/>
            </a:pPr>
            <a:endParaRPr lang="pt-PT" dirty="0" smtClean="0"/>
          </a:p>
          <a:p>
            <a:r>
              <a:rPr lang="pt-PT" dirty="0" smtClean="0"/>
              <a:t>depois, os árabes (711)</a:t>
            </a:r>
            <a:endParaRPr lang="pt-PT" dirty="0"/>
          </a:p>
        </p:txBody>
      </p:sp>
      <p:pic>
        <p:nvPicPr>
          <p:cNvPr id="84994" name="Picture 2" descr="http://www.geocities.ws/atoleiros/images/Merida_Dian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53347"/>
            <a:ext cx="4268997" cy="36918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000" dirty="0" smtClean="0"/>
              <a:t>a</a:t>
            </a:r>
            <a:r>
              <a:rPr kumimoji="0" lang="pt-PT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t-PT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reconquista cristã</a:t>
            </a:r>
            <a:r>
              <a:rPr kumimoji="0" lang="pt-PT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começou no seculo XII</a:t>
            </a:r>
            <a:endParaRPr kumimoji="0" lang="pt-PT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30" name="Picture 6" descr="http://3.bp.blogspot.com/_b-aSB0JcHGg/TBDptBLU6-I/AAAAAAAACRA/vUyJLSfgZAs/s1600/reconquista+crist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olhares.com/data/big/299/299591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8459" y="0"/>
            <a:ext cx="4205541" cy="6858000"/>
          </a:xfrm>
          <a:prstGeom prst="rect">
            <a:avLst/>
          </a:prstGeom>
          <a:noFill/>
        </p:spPr>
      </p:pic>
      <p:sp>
        <p:nvSpPr>
          <p:cNvPr id="3" name="Rectângulo 2"/>
          <p:cNvSpPr/>
          <p:nvPr/>
        </p:nvSpPr>
        <p:spPr>
          <a:xfrm>
            <a:off x="251520" y="332656"/>
            <a:ext cx="5832648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sz="2800" dirty="0" smtClean="0"/>
              <a:t>Afonso Henriques (1109- 1185)</a:t>
            </a:r>
            <a:endParaRPr lang="pt-PT" sz="28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51520" y="0"/>
            <a:ext cx="8712968" cy="16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51520" y="274638"/>
            <a:ext cx="8435280" cy="3658418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Portugal, um dos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países mais antigos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 Europa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44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44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400" dirty="0" smtClean="0">
                <a:latin typeface="+mj-lt"/>
                <a:ea typeface="+mj-ea"/>
                <a:cs typeface="+mj-cs"/>
              </a:rPr>
              <a:t>Dinamarca – 950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Hungria – 1.000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Portugal - 1143</a:t>
            </a:r>
            <a:endParaRPr kumimoji="0" lang="pt-PT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44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1944216"/>
          </a:xfrm>
        </p:spPr>
        <p:txBody>
          <a:bodyPr/>
          <a:lstStyle/>
          <a:p>
            <a:endParaRPr lang="pt-PT" b="1" dirty="0" smtClean="0">
              <a:solidFill>
                <a:srgbClr val="FF0000"/>
              </a:solidFill>
            </a:endParaRPr>
          </a:p>
          <a:p>
            <a:endParaRPr lang="pt-PT" sz="2800" dirty="0" smtClean="0">
              <a:solidFill>
                <a:srgbClr val="0070C0"/>
              </a:solidFill>
            </a:endParaRPr>
          </a:p>
          <a:p>
            <a:endParaRPr lang="pt-PT" sz="2800" dirty="0">
              <a:solidFill>
                <a:srgbClr val="0070C0"/>
              </a:soli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0" y="1484784"/>
            <a:ext cx="89644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2000" b="1" dirty="0" smtClean="0">
              <a:solidFill>
                <a:srgbClr val="0070C0"/>
              </a:solidFill>
            </a:endParaRPr>
          </a:p>
          <a:p>
            <a:endParaRPr lang="pt-PT" sz="2000" b="1" dirty="0" smtClean="0">
              <a:solidFill>
                <a:srgbClr val="0070C0"/>
              </a:solidFill>
            </a:endParaRPr>
          </a:p>
          <a:p>
            <a:endParaRPr lang="pt-PT" sz="2000" b="1" dirty="0" smtClean="0">
              <a:solidFill>
                <a:srgbClr val="0070C0"/>
              </a:solidFill>
            </a:endParaRPr>
          </a:p>
          <a:p>
            <a:pPr algn="ctr"/>
            <a:r>
              <a:rPr lang="pt-P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Powerpoint</a:t>
            </a:r>
            <a:r>
              <a:rPr lang="pt-PT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apresentado no workshop </a:t>
            </a:r>
          </a:p>
          <a:p>
            <a:pPr algn="ctr"/>
            <a:r>
              <a:rPr lang="pt-P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Depois dos Descobrimentos, que redescoberta da Europa?</a:t>
            </a:r>
            <a:r>
              <a:rPr lang="pt-PT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</a:p>
          <a:p>
            <a:pPr algn="ctr"/>
            <a:r>
              <a:rPr lang="pt-PT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organizado por </a:t>
            </a:r>
            <a:r>
              <a:rPr lang="pt-P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Diogo Sardinha </a:t>
            </a:r>
          </a:p>
          <a:p>
            <a:pPr algn="ctr"/>
            <a:r>
              <a:rPr lang="pt-PT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 âmbito do programa internacional </a:t>
            </a:r>
          </a:p>
          <a:p>
            <a:pPr algn="ctr"/>
            <a:r>
              <a:rPr lang="pt-PT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Transmed</a:t>
            </a:r>
            <a:r>
              <a:rPr lang="pt-P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! Pensamento mediterrânico e consciência europeia, </a:t>
            </a:r>
            <a:endParaRPr lang="pt-PT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pt-PT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promovido pelo Gabinete Franco-Alemão para a Juventude (Berlim/Paris) em parceria com o Colégio Internacional de Filosofia (Paris)  e o Centro de Filosofia das Ciências (CFCUL), </a:t>
            </a:r>
          </a:p>
          <a:p>
            <a:pPr algn="ctr"/>
            <a:r>
              <a:rPr lang="pt-PT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 realizado na Faculdade de Ciências da Universidade de Lisboa (FCUL), nos dias 16 e 17 de Maio de 2013</a:t>
            </a:r>
            <a:endParaRPr lang="pt-PT" sz="2000" b="1" dirty="0" smtClean="0">
              <a:solidFill>
                <a:srgbClr val="FF0000"/>
              </a:solidFill>
            </a:endParaRPr>
          </a:p>
          <a:p>
            <a:pPr algn="ctr"/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467544" y="332656"/>
            <a:ext cx="78488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Conquita </a:t>
            </a:r>
          </a:p>
        </p:txBody>
      </p:sp>
      <p:pic>
        <p:nvPicPr>
          <p:cNvPr id="1028" name="Picture 4" descr="http://jcabral.info/RG/TP%200%200%20Alfredo/Quadros%20H%20P/Cap%2002%20-%20A%20Conquista%20do%20Territorio%20ate%20ao%20Tejo%20-%20RG/02%20-%2004%20Conquista%20de%20Lisboa%20b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7073" y="1124744"/>
            <a:ext cx="9361073" cy="6358104"/>
          </a:xfrm>
          <a:prstGeom prst="rect">
            <a:avLst/>
          </a:prstGeom>
          <a:noFill/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>
            <a:normAutofit fontScale="3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PT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pt-PT" sz="10700" noProof="0" dirty="0" smtClean="0">
                <a:latin typeface="+mj-lt"/>
                <a:ea typeface="+mj-ea"/>
                <a:cs typeface="+mj-cs"/>
              </a:rPr>
              <a:t>a c</a:t>
            </a:r>
            <a:r>
              <a:rPr kumimoji="0" lang="pt-PT" sz="10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onquista</a:t>
            </a:r>
            <a:r>
              <a:rPr kumimoji="0" lang="pt-PT" sz="10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t-PT" sz="10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Lisboa aos mouros (1147)</a:t>
            </a:r>
            <a:endParaRPr kumimoji="0" lang="pt-PT" sz="10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54461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t-PT" dirty="0" smtClean="0"/>
              <a:t>“  </a:t>
            </a:r>
            <a:r>
              <a:rPr lang="pt-PT" dirty="0" smtClean="0"/>
              <a:t>diante </a:t>
            </a:r>
            <a:r>
              <a:rPr lang="pt-PT" dirty="0" smtClean="0"/>
              <a:t>de Lisboa, era compacta a selva de mastros (…) Acumulavam-se por vezes 500 navios, afora um cento, ou cento e cinquenta, que subiam o rio até Santarém, ao carregamento do vinho e do sal”</a:t>
            </a:r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r>
              <a:rPr lang="pt-PT" sz="2200" i="1" dirty="0" smtClean="0"/>
              <a:t>Breve Interpretação da História de Portugal</a:t>
            </a:r>
            <a:r>
              <a:rPr lang="pt-PT" sz="2200" dirty="0" smtClean="0"/>
              <a:t>, </a:t>
            </a:r>
          </a:p>
          <a:p>
            <a:pPr>
              <a:buNone/>
            </a:pPr>
            <a:r>
              <a:rPr lang="pt-PT" sz="2200" dirty="0" smtClean="0"/>
              <a:t>Lisboa, Sá da Costa, 1972, p. 29</a:t>
            </a:r>
            <a:br>
              <a:rPr lang="pt-PT" sz="2200" dirty="0" smtClean="0"/>
            </a:br>
            <a:endParaRPr lang="pt-PT" sz="2200" dirty="0" smtClean="0"/>
          </a:p>
          <a:p>
            <a:pPr>
              <a:buNone/>
            </a:pPr>
            <a:r>
              <a:rPr lang="pt-PT" dirty="0" smtClean="0"/>
              <a:t>António Sérgio (1883 —1969)</a:t>
            </a:r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endParaRPr lang="pt-PT" dirty="0"/>
          </a:p>
        </p:txBody>
      </p:sp>
      <p:pic>
        <p:nvPicPr>
          <p:cNvPr id="118786" name="Picture 2" descr="http://2.bp.blogspot.com/_uAfD-NNxTcA/SoU5OrM8OUI/AAAAAAAACB4/vLQqVn6RlDA/s320/antonio_sergio_anos_6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3717032"/>
            <a:ext cx="2247900" cy="2895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ensp.unl.pt/lgraca/lisboa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68760" y="0"/>
            <a:ext cx="129614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icheiro:Lisboa 1500-151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0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8640960" cy="551723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t-PT" sz="2800" dirty="0" err="1" smtClean="0"/>
              <a:t>Ay</a:t>
            </a:r>
            <a:r>
              <a:rPr lang="pt-PT" sz="2800" dirty="0" smtClean="0"/>
              <a:t> eu coitada</a:t>
            </a:r>
          </a:p>
          <a:p>
            <a:pPr>
              <a:buNone/>
            </a:pPr>
            <a:r>
              <a:rPr lang="pt-PT" sz="2800" dirty="0" smtClean="0"/>
              <a:t>Como vivo em </a:t>
            </a:r>
            <a:r>
              <a:rPr lang="pt-PT" sz="2800" dirty="0" err="1" smtClean="0"/>
              <a:t>gran</a:t>
            </a:r>
            <a:r>
              <a:rPr lang="pt-PT" sz="2800" dirty="0" smtClean="0"/>
              <a:t> cuidado</a:t>
            </a:r>
          </a:p>
          <a:p>
            <a:pPr>
              <a:buNone/>
            </a:pPr>
            <a:r>
              <a:rPr lang="pt-PT" sz="2800" dirty="0" smtClean="0"/>
              <a:t>Por meu amigo </a:t>
            </a:r>
          </a:p>
          <a:p>
            <a:pPr>
              <a:buNone/>
            </a:pPr>
            <a:r>
              <a:rPr lang="pt-PT" sz="2800" dirty="0" smtClean="0"/>
              <a:t>que ei alongado! </a:t>
            </a:r>
            <a:br>
              <a:rPr lang="pt-PT" sz="2800" dirty="0" smtClean="0"/>
            </a:br>
            <a:endParaRPr lang="pt-PT" sz="2800" dirty="0" smtClean="0"/>
          </a:p>
          <a:p>
            <a:pPr>
              <a:buNone/>
            </a:pPr>
            <a:r>
              <a:rPr lang="pt-PT" sz="2800" dirty="0" smtClean="0"/>
              <a:t>Muito me tarda</a:t>
            </a:r>
          </a:p>
          <a:p>
            <a:pPr>
              <a:buNone/>
            </a:pPr>
            <a:r>
              <a:rPr lang="pt-PT" sz="2800" dirty="0" smtClean="0"/>
              <a:t>O meu amigo na Guarda!</a:t>
            </a:r>
            <a:br>
              <a:rPr lang="pt-PT" sz="2800" dirty="0" smtClean="0"/>
            </a:br>
            <a:endParaRPr lang="pt-PT" sz="2800" dirty="0" smtClean="0"/>
          </a:p>
          <a:p>
            <a:pPr>
              <a:buNone/>
            </a:pPr>
            <a:r>
              <a:rPr lang="pt-PT" sz="2800" dirty="0" err="1" smtClean="0"/>
              <a:t>Ay</a:t>
            </a:r>
            <a:r>
              <a:rPr lang="pt-PT" sz="2800" dirty="0" smtClean="0"/>
              <a:t> eu coitada</a:t>
            </a:r>
          </a:p>
          <a:p>
            <a:pPr>
              <a:buNone/>
            </a:pPr>
            <a:r>
              <a:rPr lang="pt-PT" sz="2800" dirty="0" smtClean="0"/>
              <a:t>Como vivo em </a:t>
            </a:r>
            <a:r>
              <a:rPr lang="pt-PT" sz="2800" dirty="0" err="1" smtClean="0"/>
              <a:t>gran</a:t>
            </a:r>
            <a:r>
              <a:rPr lang="pt-PT" sz="2800" dirty="0" smtClean="0"/>
              <a:t> desejo</a:t>
            </a:r>
          </a:p>
          <a:p>
            <a:pPr>
              <a:buNone/>
            </a:pPr>
            <a:r>
              <a:rPr lang="pt-PT" sz="2800" dirty="0" smtClean="0"/>
              <a:t>Por meu amigo </a:t>
            </a:r>
          </a:p>
          <a:p>
            <a:pPr>
              <a:buNone/>
            </a:pPr>
            <a:r>
              <a:rPr lang="pt-PT" sz="2800" dirty="0" smtClean="0"/>
              <a:t>que tarda e não vejo! </a:t>
            </a:r>
            <a:br>
              <a:rPr lang="pt-PT" sz="2800" dirty="0" smtClean="0"/>
            </a:br>
            <a:endParaRPr lang="pt-PT" sz="2800" dirty="0" smtClean="0"/>
          </a:p>
          <a:p>
            <a:pPr>
              <a:buNone/>
            </a:pPr>
            <a:r>
              <a:rPr lang="pt-PT" sz="2800" dirty="0" smtClean="0"/>
              <a:t>Muito me tarda</a:t>
            </a:r>
          </a:p>
          <a:p>
            <a:pPr>
              <a:buNone/>
            </a:pPr>
            <a:r>
              <a:rPr lang="pt-PT" sz="2800" dirty="0" smtClean="0"/>
              <a:t>O meu amigo na Guarda</a:t>
            </a:r>
          </a:p>
          <a:p>
            <a:pPr>
              <a:buNone/>
            </a:pPr>
            <a:endParaRPr lang="pt-PT" sz="2800" dirty="0" smtClean="0"/>
          </a:p>
          <a:p>
            <a:pPr>
              <a:buNone/>
            </a:pPr>
            <a:r>
              <a:rPr lang="pt-PT" sz="2600" dirty="0" smtClean="0"/>
              <a:t>Paio Soares de </a:t>
            </a:r>
            <a:r>
              <a:rPr lang="pt-PT" sz="2600" dirty="0" err="1" smtClean="0"/>
              <a:t>Taveirós</a:t>
            </a:r>
            <a:r>
              <a:rPr lang="pt-PT" sz="2600" dirty="0" smtClean="0"/>
              <a:t> (1198)</a:t>
            </a:r>
            <a:endParaRPr lang="pt-PT" sz="2600" dirty="0"/>
          </a:p>
        </p:txBody>
      </p:sp>
      <p:sp>
        <p:nvSpPr>
          <p:cNvPr id="4" name="Rectângulo 3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sz="4400" b="1" dirty="0" smtClean="0">
                <a:solidFill>
                  <a:srgbClr val="C00000"/>
                </a:solidFill>
              </a:rPr>
              <a:t> </a:t>
            </a:r>
            <a:r>
              <a:rPr lang="pt-PT" sz="4800" b="1" dirty="0" smtClean="0">
                <a:solidFill>
                  <a:srgbClr val="C00000"/>
                </a:solidFill>
              </a:rPr>
              <a:t>um pequeno país de poetas</a:t>
            </a:r>
          </a:p>
          <a:p>
            <a:pPr algn="ctr"/>
            <a:endParaRPr lang="pt-PT" sz="1600" dirty="0"/>
          </a:p>
        </p:txBody>
      </p:sp>
      <p:pic>
        <p:nvPicPr>
          <p:cNvPr id="93186" name="Picture 2" descr="http://bp3.blogger.com/_pn8WzwbRRz4/RgCPjAOx47I/AAAAAAAAAAU/uiCe9aGS7Ak/s320/trovadorism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844824"/>
            <a:ext cx="5411381" cy="481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4104456" cy="6106690"/>
          </a:xfrm>
        </p:spPr>
        <p:txBody>
          <a:bodyPr>
            <a:normAutofit/>
          </a:bodyPr>
          <a:lstStyle/>
          <a:p>
            <a:r>
              <a:rPr lang="pt-PT" dirty="0" smtClean="0"/>
              <a:t>um rei poeta que manda plantar pinhais para fazer barcos</a:t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D. Dinis </a:t>
            </a:r>
            <a:br>
              <a:rPr lang="pt-PT" dirty="0" smtClean="0"/>
            </a:br>
            <a:r>
              <a:rPr lang="pt-PT" dirty="0" smtClean="0"/>
              <a:t>(1261 -1325)</a:t>
            </a:r>
            <a:br>
              <a:rPr lang="pt-PT" dirty="0" smtClean="0"/>
            </a:br>
            <a:endParaRPr lang="pt-PT" dirty="0"/>
          </a:p>
        </p:txBody>
      </p:sp>
      <p:pic>
        <p:nvPicPr>
          <p:cNvPr id="79874" name="Picture 2" descr="http://c8.quickcachr.fotos.sapo.pt/i/Ba011e533/13560837_tlzPo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4395166" cy="68491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3.bp.blogspot.com/-ssIfF7elncI/TotApryKIXI/AAAAAAAAMdY/Cisfb7rpPCk/s1600/pinha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75456"/>
            <a:ext cx="9396536" cy="8784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76872"/>
          </a:xfrm>
        </p:spPr>
        <p:txBody>
          <a:bodyPr>
            <a:normAutofit/>
          </a:bodyPr>
          <a:lstStyle/>
          <a:p>
            <a:r>
              <a:rPr lang="pt-PT" sz="3600" dirty="0" smtClean="0"/>
              <a:t>D. Dinis funda também a Universidade de Coimbra, uma das mais antigas da Europa (1290)</a:t>
            </a:r>
            <a:endParaRPr lang="pt-PT" sz="3600" dirty="0"/>
          </a:p>
        </p:txBody>
      </p:sp>
      <p:pic>
        <p:nvPicPr>
          <p:cNvPr id="122882" name="Picture 2" descr="http://www.ruadireita.com/info/img/d-dinis-o-lavrado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564904"/>
            <a:ext cx="5436096" cy="4077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2.bp.blogspot.com/-JqGWGoA3O4o/TZZNV2VqqnI/AAAAAAAABDE/xA06yRlbDJY/s1600/universidade_de_coimbra80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32077"/>
            <a:ext cx="9459702" cy="7090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http://2.bp.blogspot.com/-YREWS6sb37s/T09KZjyuIYI/AAAAAAAAEp4/P9AvEhPo7bU/s1600/Biblioteca_Unv_Coimbr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3625" y="0"/>
            <a:ext cx="959609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pt-PT" dirty="0" smtClean="0"/>
              <a:t>p</a:t>
            </a:r>
            <a:r>
              <a:rPr lang="pt-PT" dirty="0" smtClean="0"/>
              <a:t>romessas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 fontScale="92500"/>
          </a:bodyPr>
          <a:lstStyle/>
          <a:p>
            <a:r>
              <a:rPr lang="pt-PT" dirty="0" smtClean="0"/>
              <a:t>p</a:t>
            </a:r>
            <a:r>
              <a:rPr lang="pt-PT" dirty="0" smtClean="0"/>
              <a:t>rometi </a:t>
            </a:r>
            <a:r>
              <a:rPr lang="pt-PT" dirty="0" smtClean="0"/>
              <a:t>acertar algumas ideias sobre Portugal para apresentar muito informalmente a um grupo de investigadores estrangeiros de visita a Lisboa.</a:t>
            </a:r>
          </a:p>
          <a:p>
            <a:r>
              <a:rPr lang="pt-PT" dirty="0" smtClean="0"/>
              <a:t>p</a:t>
            </a:r>
            <a:r>
              <a:rPr lang="pt-PT" dirty="0" smtClean="0"/>
              <a:t>rometi </a:t>
            </a:r>
            <a:r>
              <a:rPr lang="pt-PT" dirty="0" smtClean="0"/>
              <a:t>dizer algumas coisas sobre as descobertas e sobre o passado glorioso de Portugal.</a:t>
            </a:r>
          </a:p>
          <a:p>
            <a:r>
              <a:rPr lang="pt-PT" dirty="0" smtClean="0"/>
              <a:t>p</a:t>
            </a:r>
            <a:r>
              <a:rPr lang="pt-PT" dirty="0" smtClean="0"/>
              <a:t>rometi </a:t>
            </a:r>
            <a:r>
              <a:rPr lang="pt-PT" dirty="0" smtClean="0"/>
              <a:t>dar testemunho da ditadura que conheci na carne, do 25 de Abril que tive a felicidade de viver, da reforma agraria que acompanhei de perto, da crise actual que pensei nunca ser possível.</a:t>
            </a:r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PT" sz="4800" b="1" dirty="0" smtClean="0">
                <a:solidFill>
                  <a:srgbClr val="C00000"/>
                </a:solidFill>
              </a:rPr>
              <a:t>partir para o impossível</a:t>
            </a:r>
            <a:endParaRPr lang="pt-PT" sz="4800" b="1" dirty="0">
              <a:solidFill>
                <a:srgbClr val="C00000"/>
              </a:solidFill>
            </a:endParaRPr>
          </a:p>
        </p:txBody>
      </p:sp>
      <p:pic>
        <p:nvPicPr>
          <p:cNvPr id="128002" name="Picture 2" descr="http://farm4.static.flickr.com/3129/2364724381_47fdf3a62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3"/>
            <a:ext cx="9144000" cy="6560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a aventura desmedida das descobertas</a:t>
            </a:r>
            <a:br>
              <a:rPr lang="pt-PT" dirty="0" smtClean="0"/>
            </a:br>
            <a:endParaRPr lang="pt-PT" dirty="0"/>
          </a:p>
        </p:txBody>
      </p:sp>
      <p:pic>
        <p:nvPicPr>
          <p:cNvPr id="4" name="Picture 2" descr="http://1.bp.blogspot.com/_nHkM1npmbMU/TCX4cRSA-6I/AAAAAAAAAOk/RRtC9vJLi_w/s1600/Mapa+António+Sanches.bmp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3999" cy="558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1520" y="1484784"/>
            <a:ext cx="85689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PT" sz="2800" dirty="0" smtClean="0"/>
          </a:p>
          <a:p>
            <a:pPr algn="just"/>
            <a:r>
              <a:rPr lang="pt-PT" sz="2800" dirty="0" smtClean="0"/>
              <a:t> </a:t>
            </a:r>
            <a:r>
              <a:rPr lang="pt-PT" sz="3200" dirty="0" smtClean="0"/>
              <a:t>“a palavra-chave da época, “Descobrimentos”, (…) designa a encarnação de praticas pelas quais o desconhecido se transforma em conhecido, o não representado em representado“</a:t>
            </a:r>
          </a:p>
          <a:p>
            <a:pPr algn="just"/>
            <a:endParaRPr lang="pt-PT" sz="2800" dirty="0" smtClean="0"/>
          </a:p>
          <a:p>
            <a:pPr algn="just"/>
            <a:endParaRPr lang="pt-PT" sz="2800" dirty="0" smtClean="0"/>
          </a:p>
          <a:p>
            <a:pPr algn="just"/>
            <a:endParaRPr lang="pt-PT" sz="2800" dirty="0" smtClean="0"/>
          </a:p>
          <a:p>
            <a:pPr algn="just"/>
            <a:r>
              <a:rPr lang="pt-PT" sz="2800" dirty="0" smtClean="0"/>
              <a:t>Peter </a:t>
            </a:r>
            <a:r>
              <a:rPr lang="pt-PT" sz="2800" dirty="0" err="1" smtClean="0"/>
              <a:t>Sloterdijk</a:t>
            </a:r>
            <a:endParaRPr lang="pt-PT" sz="2800" dirty="0" smtClean="0"/>
          </a:p>
          <a:p>
            <a:pPr>
              <a:buNone/>
            </a:pPr>
            <a:r>
              <a:rPr lang="pt-PT" sz="2000" dirty="0" smtClean="0"/>
              <a:t>Palácio </a:t>
            </a:r>
            <a:r>
              <a:rPr lang="pt-PT" sz="2000" dirty="0" smtClean="0"/>
              <a:t>de Cristal, Lisboa: </a:t>
            </a:r>
          </a:p>
          <a:p>
            <a:pPr>
              <a:buNone/>
            </a:pPr>
            <a:r>
              <a:rPr lang="pt-PT" sz="2000" dirty="0" smtClean="0"/>
              <a:t>Relógio d’Água, </a:t>
            </a:r>
            <a:r>
              <a:rPr lang="pt-PT" sz="2000" dirty="0" smtClean="0"/>
              <a:t>pp. 105-106 </a:t>
            </a:r>
            <a:endParaRPr lang="pt-PT" sz="2000" dirty="0"/>
          </a:p>
        </p:txBody>
      </p:sp>
      <p:sp>
        <p:nvSpPr>
          <p:cNvPr id="5" name="Rectângulo 4"/>
          <p:cNvSpPr/>
          <p:nvPr/>
        </p:nvSpPr>
        <p:spPr>
          <a:xfrm>
            <a:off x="251520" y="-171400"/>
            <a:ext cx="8892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2800" dirty="0" smtClean="0">
              <a:solidFill>
                <a:prstClr val="black"/>
              </a:solidFill>
            </a:endParaRPr>
          </a:p>
          <a:p>
            <a:pPr algn="ctr"/>
            <a:r>
              <a:rPr lang="pt-PT" sz="3600" dirty="0" smtClean="0">
                <a:solidFill>
                  <a:prstClr val="black"/>
                </a:solidFill>
              </a:rPr>
              <a:t>“uma história  filosófica </a:t>
            </a:r>
            <a:r>
              <a:rPr lang="pt-PT" sz="3600" dirty="0" smtClean="0">
                <a:solidFill>
                  <a:prstClr val="black"/>
                </a:solidFill>
              </a:rPr>
              <a:t>dos </a:t>
            </a:r>
            <a:r>
              <a:rPr lang="pt-PT" sz="3600" dirty="0" smtClean="0">
                <a:solidFill>
                  <a:prstClr val="black"/>
                </a:solidFill>
              </a:rPr>
              <a:t>descobrimentos”</a:t>
            </a:r>
            <a:endParaRPr lang="pt-PT" sz="3600" dirty="0"/>
          </a:p>
        </p:txBody>
      </p:sp>
      <p:pic>
        <p:nvPicPr>
          <p:cNvPr id="6" name="Picture 2" descr="https://encrypted-tbn3.gstatic.com/images?q=tbn:ANd9GcTKyb138-PZ3mM_2QFjYBcW-2zol7jBStwAmlMzbPtPdUd1yAD7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6372200" y="4725144"/>
            <a:ext cx="2486025" cy="1838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57935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dirty="0" smtClean="0"/>
              <a:t>“sem a elaboração de sistemas de demência que justificassem como actos racionais tais saltos no indistinto e no </a:t>
            </a:r>
            <a:r>
              <a:rPr lang="pt-PT" dirty="0" smtClean="0"/>
              <a:t>desconhecido</a:t>
            </a:r>
            <a:r>
              <a:rPr lang="pt-PT" dirty="0" smtClean="0"/>
              <a:t>, as viagens dos portugueses  nunca se teriam realizado. Esse é um dos traços essenciais da loucura bem sistematizada: sabe transmitir-se a outros sob as vestes do projecto plausível”</a:t>
            </a:r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sz="2000" dirty="0" smtClean="0"/>
          </a:p>
          <a:p>
            <a:pPr>
              <a:buNone/>
            </a:pPr>
            <a:endParaRPr lang="pt-PT" sz="2800" dirty="0" smtClean="0"/>
          </a:p>
          <a:p>
            <a:pPr>
              <a:buNone/>
            </a:pPr>
            <a:r>
              <a:rPr lang="pt-PT" sz="2000" dirty="0" smtClean="0"/>
              <a:t>Peter </a:t>
            </a:r>
            <a:r>
              <a:rPr lang="pt-PT" sz="2000" dirty="0" err="1" smtClean="0"/>
              <a:t>Sloterdijk</a:t>
            </a:r>
            <a:endParaRPr lang="pt-PT" sz="2000" dirty="0" smtClean="0"/>
          </a:p>
          <a:p>
            <a:pPr>
              <a:buNone/>
            </a:pPr>
            <a:r>
              <a:rPr lang="pt-PT" sz="2000" dirty="0" smtClean="0"/>
              <a:t>Palácio de Cristal, p. 62</a:t>
            </a:r>
            <a:endParaRPr lang="pt-PT" sz="2000" dirty="0"/>
          </a:p>
        </p:txBody>
      </p:sp>
      <p:pic>
        <p:nvPicPr>
          <p:cNvPr id="5" name="Picture 2" descr="https://encrypted-tbn3.gstatic.com/images?q=tbn:ANd9GcTKyb138-PZ3mM_2QFjYBcW-2zol7jBStwAmlMzbPtPdUd1yAD7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6372200" y="4725144"/>
            <a:ext cx="2486025" cy="1838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cinco viagens, das muitas que se fizeram</a:t>
            </a:r>
            <a:endParaRPr lang="pt-PT" dirty="0"/>
          </a:p>
        </p:txBody>
      </p:sp>
      <p:pic>
        <p:nvPicPr>
          <p:cNvPr id="73734" name="Picture 6" descr="http://4.bp.blogspot.com/_YM4pAS_BB2c/S9DnUPLdFwI/AAAAAAAAArM/tpjm1L9o6gE/s1600/caravel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epoca.globo.com/especiais/500anos/9908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9447"/>
            <a:ext cx="6012160" cy="6828553"/>
          </a:xfrm>
          <a:prstGeom prst="rect">
            <a:avLst/>
          </a:prstGeom>
          <a:noFill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b="1" dirty="0" smtClean="0">
                <a:solidFill>
                  <a:srgbClr val="C00000"/>
                </a:solidFill>
              </a:rPr>
              <a:t>1ª</a:t>
            </a:r>
            <a:endParaRPr lang="pt-PT" b="1" dirty="0">
              <a:solidFill>
                <a:srgbClr val="C00000"/>
              </a:solidFill>
            </a:endParaRPr>
          </a:p>
        </p:txBody>
      </p:sp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52578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t-PT" dirty="0" smtClean="0"/>
              <a:t>passagem </a:t>
            </a:r>
          </a:p>
          <a:p>
            <a:pPr>
              <a:buNone/>
            </a:pPr>
            <a:r>
              <a:rPr lang="pt-PT" dirty="0" smtClean="0"/>
              <a:t>do cabo </a:t>
            </a:r>
          </a:p>
          <a:p>
            <a:pPr>
              <a:buNone/>
            </a:pPr>
            <a:r>
              <a:rPr lang="pt-PT" dirty="0" smtClean="0"/>
              <a:t>Bojador</a:t>
            </a:r>
          </a:p>
          <a:p>
            <a:pPr>
              <a:buNone/>
            </a:pPr>
            <a:r>
              <a:rPr lang="pt-PT" dirty="0" smtClean="0"/>
              <a:t>(1433)</a:t>
            </a:r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r>
              <a:rPr lang="pt-PT" dirty="0" smtClean="0"/>
              <a:t>    Gil Eanes</a:t>
            </a:r>
            <a:endParaRPr lang="pt-PT" dirty="0"/>
          </a:p>
        </p:txBody>
      </p:sp>
      <p:pic>
        <p:nvPicPr>
          <p:cNvPr id="72706" name="Picture 2" descr="http://www.algarve-reisen.com/lagos/lagos45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05064"/>
            <a:ext cx="2160240" cy="1883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veja.abril.com.br/idade/descobrimento/imagens/descobrimento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-747464"/>
            <a:ext cx="6876256" cy="7605464"/>
          </a:xfrm>
          <a:prstGeom prst="rect">
            <a:avLst/>
          </a:prstGeom>
          <a:noFill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b="1" dirty="0" smtClean="0">
                <a:solidFill>
                  <a:srgbClr val="C00000"/>
                </a:solidFill>
              </a:rPr>
              <a:t>2ª</a:t>
            </a:r>
            <a:endParaRPr lang="pt-PT" b="1" dirty="0">
              <a:solidFill>
                <a:srgbClr val="C00000"/>
              </a:solidFill>
            </a:endParaRPr>
          </a:p>
        </p:txBody>
      </p:sp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>
          <a:xfrm>
            <a:off x="251520" y="1412776"/>
            <a:ext cx="8435280" cy="544522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t-PT" sz="3600" dirty="0" smtClean="0"/>
              <a:t>passagem </a:t>
            </a:r>
          </a:p>
          <a:p>
            <a:pPr>
              <a:buNone/>
            </a:pPr>
            <a:r>
              <a:rPr lang="pt-PT" sz="3600" dirty="0" smtClean="0"/>
              <a:t>do cabo </a:t>
            </a:r>
          </a:p>
          <a:p>
            <a:pPr>
              <a:buNone/>
            </a:pPr>
            <a:r>
              <a:rPr lang="pt-PT" sz="3600" dirty="0" smtClean="0"/>
              <a:t>Da Boa </a:t>
            </a:r>
          </a:p>
          <a:p>
            <a:pPr>
              <a:buNone/>
            </a:pPr>
            <a:r>
              <a:rPr lang="pt-PT" sz="3600" dirty="0" smtClean="0"/>
              <a:t>Esperança</a:t>
            </a:r>
          </a:p>
          <a:p>
            <a:pPr>
              <a:buNone/>
            </a:pPr>
            <a:r>
              <a:rPr lang="pt-PT" sz="3600" dirty="0" smtClean="0"/>
              <a:t>(1487)</a:t>
            </a:r>
          </a:p>
          <a:p>
            <a:pPr>
              <a:buNone/>
            </a:pPr>
            <a:endParaRPr lang="pt-PT" sz="2800" dirty="0" smtClean="0"/>
          </a:p>
          <a:p>
            <a:pPr>
              <a:buNone/>
            </a:pPr>
            <a:endParaRPr lang="pt-PT" sz="2800" dirty="0" smtClean="0"/>
          </a:p>
          <a:p>
            <a:pPr>
              <a:buNone/>
            </a:pPr>
            <a:endParaRPr lang="pt-PT" sz="2800" dirty="0" smtClean="0"/>
          </a:p>
          <a:p>
            <a:pPr>
              <a:buNone/>
            </a:pPr>
            <a:endParaRPr lang="pt-PT" sz="2800" dirty="0" smtClean="0"/>
          </a:p>
          <a:p>
            <a:pPr>
              <a:buNone/>
            </a:pPr>
            <a:endParaRPr lang="pt-PT" sz="2800" dirty="0" smtClean="0"/>
          </a:p>
          <a:p>
            <a:pPr>
              <a:buNone/>
            </a:pPr>
            <a:endParaRPr lang="pt-PT" sz="2800" dirty="0" smtClean="0"/>
          </a:p>
          <a:p>
            <a:pPr>
              <a:buNone/>
            </a:pPr>
            <a:endParaRPr lang="pt-PT" sz="2800" dirty="0" smtClean="0"/>
          </a:p>
          <a:p>
            <a:pPr>
              <a:buNone/>
            </a:pPr>
            <a:endParaRPr lang="pt-PT" sz="2800" dirty="0" smtClean="0"/>
          </a:p>
          <a:p>
            <a:pPr>
              <a:buNone/>
            </a:pPr>
            <a:r>
              <a:rPr lang="pt-PT" sz="2800" dirty="0" smtClean="0"/>
              <a:t>Bartolomeu </a:t>
            </a:r>
            <a:br>
              <a:rPr lang="pt-PT" sz="2800" dirty="0" smtClean="0"/>
            </a:br>
            <a:r>
              <a:rPr lang="pt-PT" sz="2800" dirty="0" smtClean="0"/>
              <a:t>   Dias</a:t>
            </a:r>
            <a:endParaRPr lang="pt-PT" sz="2800" dirty="0"/>
          </a:p>
        </p:txBody>
      </p:sp>
      <p:pic>
        <p:nvPicPr>
          <p:cNvPr id="70658" name="Picture 2" descr="http://www.vidaslusofonas.pt/bartolomeu1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77072"/>
            <a:ext cx="1403648" cy="1620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fotos.sapo.pt/unJCZrYJKHkcA4CtuLqD/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220" y="-2422"/>
            <a:ext cx="9396876" cy="6860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395536" y="332656"/>
            <a:ext cx="820891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 smtClean="0"/>
              <a:t>“ (…) quando uma figura </a:t>
            </a:r>
            <a:br>
              <a:rPr lang="pt-PT" sz="2000" dirty="0" smtClean="0"/>
            </a:br>
            <a:r>
              <a:rPr lang="pt-PT" sz="2000" dirty="0" smtClean="0"/>
              <a:t>Se nos mostra no ar, robusta e válida, </a:t>
            </a:r>
            <a:br>
              <a:rPr lang="pt-PT" sz="2000" dirty="0" smtClean="0"/>
            </a:br>
            <a:r>
              <a:rPr lang="pt-PT" sz="2000" dirty="0" smtClean="0"/>
              <a:t>De disforme e grandíssima estatura, </a:t>
            </a:r>
            <a:br>
              <a:rPr lang="pt-PT" sz="2000" dirty="0" smtClean="0"/>
            </a:br>
            <a:r>
              <a:rPr lang="pt-PT" sz="2000" dirty="0" smtClean="0"/>
              <a:t>O rosto carregado, a barba esquálida, </a:t>
            </a:r>
            <a:br>
              <a:rPr lang="pt-PT" sz="2000" dirty="0" smtClean="0"/>
            </a:br>
            <a:r>
              <a:rPr lang="pt-PT" sz="2000" dirty="0" smtClean="0"/>
              <a:t>Os olhos encovados, e a postura </a:t>
            </a:r>
            <a:br>
              <a:rPr lang="pt-PT" sz="2000" dirty="0" smtClean="0"/>
            </a:br>
            <a:r>
              <a:rPr lang="pt-PT" sz="2000" dirty="0" smtClean="0"/>
              <a:t>Medonha e má, e a cor terrena e pálida, </a:t>
            </a:r>
            <a:br>
              <a:rPr lang="pt-PT" sz="2000" dirty="0" smtClean="0"/>
            </a:br>
            <a:r>
              <a:rPr lang="pt-PT" sz="2000" dirty="0" smtClean="0"/>
              <a:t>Cheios de terra e crespos os cabelos,</a:t>
            </a:r>
          </a:p>
          <a:p>
            <a:r>
              <a:rPr lang="pt-PT" sz="2000" dirty="0" smtClean="0"/>
              <a:t>A boca negra, os dentes amarelos.</a:t>
            </a:r>
          </a:p>
          <a:p>
            <a:r>
              <a:rPr lang="pt-PT" sz="2000" dirty="0" smtClean="0"/>
              <a:t/>
            </a:r>
            <a:br>
              <a:rPr lang="pt-PT" sz="2000" dirty="0" smtClean="0"/>
            </a:br>
            <a:endParaRPr lang="pt-PT" sz="2000" dirty="0" smtClean="0"/>
          </a:p>
          <a:p>
            <a:r>
              <a:rPr lang="pt-PT" sz="2000" dirty="0" smtClean="0"/>
              <a:t>"Tão grande era de membros, que bem posso </a:t>
            </a:r>
            <a:br>
              <a:rPr lang="pt-PT" sz="2000" dirty="0" smtClean="0"/>
            </a:br>
            <a:r>
              <a:rPr lang="pt-PT" sz="2000" dirty="0" smtClean="0"/>
              <a:t>Certificar-te, que este era o segundo </a:t>
            </a:r>
            <a:br>
              <a:rPr lang="pt-PT" sz="2000" dirty="0" smtClean="0"/>
            </a:br>
            <a:r>
              <a:rPr lang="pt-PT" sz="2000" dirty="0" smtClean="0"/>
              <a:t>De Rodes estranhíssimo Colosso, </a:t>
            </a:r>
            <a:br>
              <a:rPr lang="pt-PT" sz="2000" dirty="0" smtClean="0"/>
            </a:br>
            <a:r>
              <a:rPr lang="pt-PT" sz="2000" dirty="0" smtClean="0"/>
              <a:t>Que um dos sete milagres foi do mundo: </a:t>
            </a:r>
            <a:br>
              <a:rPr lang="pt-PT" sz="2000" dirty="0" smtClean="0"/>
            </a:br>
            <a:r>
              <a:rPr lang="pt-PT" sz="2000" dirty="0" smtClean="0"/>
              <a:t>Com um tom de voz nos fala horrendo e grosso, </a:t>
            </a:r>
            <a:br>
              <a:rPr lang="pt-PT" sz="2000" dirty="0" smtClean="0"/>
            </a:br>
            <a:r>
              <a:rPr lang="pt-PT" sz="2000" dirty="0" smtClean="0"/>
              <a:t>Que pareceu sair do mar profundo: </a:t>
            </a:r>
            <a:br>
              <a:rPr lang="pt-PT" sz="2000" dirty="0" smtClean="0"/>
            </a:br>
            <a:r>
              <a:rPr lang="pt-PT" sz="2000" dirty="0" smtClean="0"/>
              <a:t>Arrepiam-se as carnes e o cabelo </a:t>
            </a:r>
            <a:br>
              <a:rPr lang="pt-PT" sz="2000" dirty="0" smtClean="0"/>
            </a:br>
            <a:r>
              <a:rPr lang="pt-PT" sz="2000" dirty="0" smtClean="0"/>
              <a:t>A mi e a todos, só de ouvi-lo e vê-lo</a:t>
            </a:r>
            <a:r>
              <a:rPr lang="pt-PT" sz="2800" dirty="0" smtClean="0"/>
              <a:t>.                               </a:t>
            </a:r>
          </a:p>
          <a:p>
            <a:r>
              <a:rPr lang="pt-PT" sz="2800" dirty="0" smtClean="0"/>
              <a:t>                                                                               Camões</a:t>
            </a:r>
          </a:p>
          <a:p>
            <a:r>
              <a:rPr lang="pt-PT" sz="2000" dirty="0" err="1" smtClean="0"/>
              <a:t>Lusiadas</a:t>
            </a:r>
            <a:r>
              <a:rPr lang="pt-PT" sz="2000" dirty="0" smtClean="0"/>
              <a:t>, Canto V </a:t>
            </a:r>
            <a:endParaRPr lang="pt-PT" sz="2000" dirty="0"/>
          </a:p>
        </p:txBody>
      </p:sp>
      <p:pic>
        <p:nvPicPr>
          <p:cNvPr id="60422" name="Picture 6" descr="http://1.bp.blogspot.com/_q82HeJQFXTg/TJ4DFBbc9kI/AAAAAAAALDM/VR2c-nxXbPY/s1600/zcamoe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996952"/>
            <a:ext cx="2819400" cy="2933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323528" y="260648"/>
            <a:ext cx="8640960" cy="655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 smtClean="0"/>
              <a:t>O mostrengo que está no fim do mar                                                                           </a:t>
            </a:r>
          </a:p>
          <a:p>
            <a:r>
              <a:rPr lang="pt-PT" sz="1400" dirty="0" smtClean="0"/>
              <a:t>Na noite de breu ergueu-se a voar;</a:t>
            </a:r>
          </a:p>
          <a:p>
            <a:r>
              <a:rPr lang="pt-PT" sz="1400" dirty="0" smtClean="0"/>
              <a:t>À roda da nau voou três vezes,</a:t>
            </a:r>
          </a:p>
          <a:p>
            <a:r>
              <a:rPr lang="pt-PT" sz="1400" dirty="0" smtClean="0"/>
              <a:t>Voou três vezes a chiar,</a:t>
            </a:r>
          </a:p>
          <a:p>
            <a:r>
              <a:rPr lang="pt-PT" sz="1400" dirty="0" smtClean="0"/>
              <a:t>E disse: «Quem é que ousou entrar</a:t>
            </a:r>
          </a:p>
          <a:p>
            <a:r>
              <a:rPr lang="pt-PT" sz="1400" dirty="0" smtClean="0"/>
              <a:t>Nas minhas cavernas que não desvendo,</a:t>
            </a:r>
          </a:p>
          <a:p>
            <a:r>
              <a:rPr lang="pt-PT" sz="1400" dirty="0" smtClean="0"/>
              <a:t>Meus </a:t>
            </a:r>
            <a:r>
              <a:rPr lang="pt-PT" sz="1400" dirty="0" err="1" smtClean="0"/>
              <a:t>tectos</a:t>
            </a:r>
            <a:r>
              <a:rPr lang="pt-PT" sz="1400" dirty="0" smtClean="0"/>
              <a:t> negros do fim do mundo?»</a:t>
            </a:r>
          </a:p>
          <a:p>
            <a:r>
              <a:rPr lang="pt-PT" sz="1400" dirty="0" smtClean="0"/>
              <a:t>E o homem do leme disse, tremendo:</a:t>
            </a:r>
          </a:p>
          <a:p>
            <a:r>
              <a:rPr lang="pt-PT" sz="1400" dirty="0" smtClean="0"/>
              <a:t>«El-rei D. João Segundo!»</a:t>
            </a:r>
          </a:p>
          <a:p>
            <a:r>
              <a:rPr lang="pt-PT" sz="1400" dirty="0" smtClean="0"/>
              <a:t>  </a:t>
            </a:r>
          </a:p>
          <a:p>
            <a:r>
              <a:rPr lang="pt-PT" sz="1400" dirty="0" smtClean="0"/>
              <a:t>«De quem são as velas onde me roço?</a:t>
            </a:r>
          </a:p>
          <a:p>
            <a:r>
              <a:rPr lang="pt-PT" sz="1400" dirty="0" smtClean="0"/>
              <a:t>De quem as quilhas que vejo e ouço?»</a:t>
            </a:r>
          </a:p>
          <a:p>
            <a:r>
              <a:rPr lang="pt-PT" sz="1400" dirty="0" smtClean="0"/>
              <a:t>Disse o mostrengo, e rodou três vezes,</a:t>
            </a:r>
          </a:p>
          <a:p>
            <a:r>
              <a:rPr lang="pt-PT" sz="1400" dirty="0" smtClean="0"/>
              <a:t>Três vezes rodou imundo e grosso.</a:t>
            </a:r>
          </a:p>
          <a:p>
            <a:r>
              <a:rPr lang="pt-PT" sz="1400" dirty="0" smtClean="0"/>
              <a:t>«Quem vem poder o que só eu posso,</a:t>
            </a:r>
          </a:p>
          <a:p>
            <a:r>
              <a:rPr lang="pt-PT" sz="1400" dirty="0" smtClean="0"/>
              <a:t>Que moro onde nunca ninguém me visse</a:t>
            </a:r>
          </a:p>
          <a:p>
            <a:r>
              <a:rPr lang="pt-PT" sz="1400" dirty="0" smtClean="0"/>
              <a:t>E escorro os medos do mar sem fundo?»</a:t>
            </a:r>
          </a:p>
          <a:p>
            <a:r>
              <a:rPr lang="pt-PT" sz="1400" dirty="0" smtClean="0"/>
              <a:t>E o homem do leme tremeu, e disse:</a:t>
            </a:r>
          </a:p>
          <a:p>
            <a:r>
              <a:rPr lang="pt-PT" sz="1400" dirty="0" smtClean="0"/>
              <a:t>«El-rei D. João Segundo!»</a:t>
            </a:r>
          </a:p>
          <a:p>
            <a:r>
              <a:rPr lang="pt-PT" sz="1400" dirty="0" smtClean="0"/>
              <a:t>  </a:t>
            </a:r>
          </a:p>
          <a:p>
            <a:r>
              <a:rPr lang="pt-PT" sz="1400" dirty="0" smtClean="0"/>
              <a:t>Três vezes do leme as mãos ergueu,</a:t>
            </a:r>
          </a:p>
          <a:p>
            <a:r>
              <a:rPr lang="pt-PT" sz="1400" dirty="0" smtClean="0"/>
              <a:t>Três vezes ao leme as reprendeu,</a:t>
            </a:r>
          </a:p>
          <a:p>
            <a:r>
              <a:rPr lang="pt-PT" sz="1400" dirty="0" smtClean="0"/>
              <a:t>E disse no fim de tremer três vezes:</a:t>
            </a:r>
          </a:p>
          <a:p>
            <a:r>
              <a:rPr lang="pt-PT" sz="1400" dirty="0" smtClean="0"/>
              <a:t>«Aqui ao leme sou mais do que eu:</a:t>
            </a:r>
          </a:p>
          <a:p>
            <a:r>
              <a:rPr lang="pt-PT" sz="1400" dirty="0" smtClean="0"/>
              <a:t>Sou um povo que quere o mar que é teu;</a:t>
            </a:r>
          </a:p>
          <a:p>
            <a:r>
              <a:rPr lang="pt-PT" sz="1400" dirty="0" smtClean="0"/>
              <a:t>E mais que o mostrengo, que me a alma teme</a:t>
            </a:r>
          </a:p>
          <a:p>
            <a:r>
              <a:rPr lang="pt-PT" sz="1400" dirty="0" smtClean="0"/>
              <a:t>E roda nas trevas do fim do mundo,</a:t>
            </a:r>
          </a:p>
          <a:p>
            <a:r>
              <a:rPr lang="pt-PT" sz="1400" dirty="0" smtClean="0"/>
              <a:t>Manda a vontade, que me ata ao leme,</a:t>
            </a:r>
          </a:p>
          <a:p>
            <a:r>
              <a:rPr lang="pt-PT" sz="1400" dirty="0" smtClean="0"/>
              <a:t>D' El-rei D. João Segundo!»                                                                                                                Mensagem, O Mostrengo</a:t>
            </a:r>
            <a:endParaRPr lang="pt-PT" sz="1400" dirty="0"/>
          </a:p>
        </p:txBody>
      </p:sp>
      <p:pic>
        <p:nvPicPr>
          <p:cNvPr id="4" name="Picture 2" descr="http://upload.wikimedia.org/wikipedia/commons/thumb/4/42/216_2310-Fernando-Pessoa.jpg/200px-216_2310-Fernando-Pesso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5450" y="178199"/>
            <a:ext cx="2797030" cy="3034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pt-PT" dirty="0" smtClean="0"/>
              <a:t>r</a:t>
            </a:r>
            <a:r>
              <a:rPr lang="pt-PT" dirty="0" smtClean="0"/>
              <a:t>esgate </a:t>
            </a:r>
            <a:r>
              <a:rPr lang="pt-PT" dirty="0" smtClean="0"/>
              <a:t>e traição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 fontScale="92500"/>
          </a:bodyPr>
          <a:lstStyle/>
          <a:p>
            <a:r>
              <a:rPr lang="pt-PT" dirty="0" smtClean="0"/>
              <a:t>r</a:t>
            </a:r>
            <a:r>
              <a:rPr lang="pt-PT" dirty="0" smtClean="0"/>
              <a:t>esgatei </a:t>
            </a:r>
            <a:r>
              <a:rPr lang="pt-PT" dirty="0" smtClean="0"/>
              <a:t>o titulo a Saramago mas vou trair o nosso prémio Nobel pois vou usar o titulo do seu livro com um sentido diferente do que ele lhe deu. </a:t>
            </a:r>
          </a:p>
          <a:p>
            <a:r>
              <a:rPr lang="pt-PT" dirty="0" smtClean="0"/>
              <a:t>n</a:t>
            </a:r>
            <a:r>
              <a:rPr lang="pt-PT" dirty="0" smtClean="0"/>
              <a:t>ão </a:t>
            </a:r>
            <a:r>
              <a:rPr lang="pt-PT" dirty="0" smtClean="0"/>
              <a:t>é a Península Ibérica que tem a forma de uma jangada. É Portugal que </a:t>
            </a:r>
            <a:r>
              <a:rPr lang="pt-PT" b="1" dirty="0" smtClean="0">
                <a:solidFill>
                  <a:srgbClr val="C00000"/>
                </a:solidFill>
              </a:rPr>
              <a:t>é</a:t>
            </a:r>
            <a:r>
              <a:rPr lang="pt-PT" dirty="0" smtClean="0"/>
              <a:t> uma jangada de pedra.</a:t>
            </a:r>
          </a:p>
          <a:p>
            <a:r>
              <a:rPr lang="pt-PT" dirty="0" smtClean="0">
                <a:solidFill>
                  <a:srgbClr val="C00000"/>
                </a:solidFill>
              </a:rPr>
              <a:t>j</a:t>
            </a:r>
            <a:r>
              <a:rPr lang="pt-PT" dirty="0" smtClean="0">
                <a:solidFill>
                  <a:srgbClr val="C00000"/>
                </a:solidFill>
              </a:rPr>
              <a:t>angada</a:t>
            </a:r>
            <a:r>
              <a:rPr lang="pt-PT" dirty="0" smtClean="0"/>
              <a:t> </a:t>
            </a:r>
            <a:r>
              <a:rPr lang="pt-PT" dirty="0" smtClean="0"/>
              <a:t>pela aventura, pela vontade de partir, pela ânsia de infinito; </a:t>
            </a:r>
            <a:r>
              <a:rPr lang="pt-PT" dirty="0" smtClean="0">
                <a:solidFill>
                  <a:srgbClr val="C00000"/>
                </a:solidFill>
              </a:rPr>
              <a:t>de pedra </a:t>
            </a:r>
            <a:r>
              <a:rPr lang="pt-PT" dirty="0" smtClean="0"/>
              <a:t>pelo peso imenso que sempre interrompeu os seus sonhos e o fez ficar muito aquém da sua vontade.</a:t>
            </a:r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467544" y="260648"/>
            <a:ext cx="867645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The bogey-beast that lives at the end of the sea</a:t>
            </a:r>
          </a:p>
          <a:p>
            <a:r>
              <a:rPr lang="en-US" sz="1400" dirty="0" smtClean="0"/>
              <a:t>In the pitch dark night rose up in the air;</a:t>
            </a:r>
          </a:p>
          <a:p>
            <a:r>
              <a:rPr lang="en-US" sz="1400" dirty="0" smtClean="0"/>
              <a:t>Around the galleon it flew three times,</a:t>
            </a:r>
          </a:p>
          <a:p>
            <a:r>
              <a:rPr lang="en-US" sz="1400" dirty="0" smtClean="0"/>
              <a:t>Three times it flew a-squeaking,</a:t>
            </a:r>
          </a:p>
          <a:p>
            <a:r>
              <a:rPr lang="en-US" sz="1400" dirty="0" smtClean="0"/>
              <a:t>And said: "Who has dared to enter</a:t>
            </a:r>
          </a:p>
          <a:p>
            <a:r>
              <a:rPr lang="en-US" sz="1400" dirty="0" smtClean="0"/>
              <a:t>My dens which I do not disclose,</a:t>
            </a:r>
          </a:p>
          <a:p>
            <a:r>
              <a:rPr lang="en-US" sz="1400" dirty="0" smtClean="0"/>
              <a:t>My black roofs of the end of the world?"</a:t>
            </a:r>
          </a:p>
          <a:p>
            <a:r>
              <a:rPr lang="en-US" sz="1400" dirty="0" smtClean="0"/>
              <a:t>And the helmsman said, a-trembling:</a:t>
            </a:r>
          </a:p>
          <a:p>
            <a:r>
              <a:rPr lang="en-US" sz="1400" dirty="0" smtClean="0"/>
              <a:t>"King Don Joao the Second!"</a:t>
            </a:r>
          </a:p>
          <a:p>
            <a:r>
              <a:rPr lang="en-US" sz="1400" dirty="0" smtClean="0"/>
              <a:t> </a:t>
            </a:r>
          </a:p>
          <a:p>
            <a:r>
              <a:rPr lang="en-US" sz="1400" dirty="0" smtClean="0"/>
              <a:t>"Whose are the sails over which I skim?</a:t>
            </a:r>
          </a:p>
          <a:p>
            <a:r>
              <a:rPr lang="en-US" sz="1400" dirty="0" smtClean="0"/>
              <a:t>Whose are the keels I see and hear?"</a:t>
            </a:r>
          </a:p>
          <a:p>
            <a:r>
              <a:rPr lang="en-US" sz="1400" dirty="0" smtClean="0"/>
              <a:t>Said the monster, and circled three times,</a:t>
            </a:r>
          </a:p>
          <a:p>
            <a:r>
              <a:rPr lang="en-US" sz="1400" dirty="0" smtClean="0"/>
              <a:t>Three times it circled filthy and thick.</a:t>
            </a:r>
          </a:p>
          <a:p>
            <a:r>
              <a:rPr lang="en-US" sz="1400" dirty="0" smtClean="0"/>
              <a:t>"Who comes to do what only I can,</a:t>
            </a:r>
          </a:p>
          <a:p>
            <a:r>
              <a:rPr lang="en-US" sz="1400" dirty="0" smtClean="0"/>
              <a:t>I who ell where none has ever seen me</a:t>
            </a:r>
          </a:p>
          <a:p>
            <a:r>
              <a:rPr lang="en-US" sz="1400" dirty="0" smtClean="0"/>
              <a:t>And pour forth the fears of the bottomless sea?"</a:t>
            </a:r>
          </a:p>
          <a:p>
            <a:r>
              <a:rPr lang="en-US" sz="1400" dirty="0" smtClean="0"/>
              <a:t>And the helmsman trembled, and said:</a:t>
            </a:r>
          </a:p>
          <a:p>
            <a:r>
              <a:rPr lang="en-US" sz="1400" dirty="0" smtClean="0"/>
              <a:t>"King Don Joao the Second!"</a:t>
            </a:r>
          </a:p>
          <a:p>
            <a:r>
              <a:rPr lang="en-US" sz="1400" dirty="0" smtClean="0"/>
              <a:t> </a:t>
            </a:r>
          </a:p>
          <a:p>
            <a:r>
              <a:rPr lang="en-US" sz="1400" dirty="0" smtClean="0"/>
              <a:t>Three times from the helm he raised his hands,</a:t>
            </a:r>
          </a:p>
          <a:p>
            <a:r>
              <a:rPr lang="en-US" sz="1400" dirty="0" smtClean="0"/>
              <a:t>Three times on the helm he lay them back,</a:t>
            </a:r>
          </a:p>
          <a:p>
            <a:r>
              <a:rPr lang="en-US" sz="1400" dirty="0" smtClean="0"/>
              <a:t>And said, after trembling three times:</a:t>
            </a:r>
          </a:p>
          <a:p>
            <a:r>
              <a:rPr lang="en-US" sz="1400" dirty="0" smtClean="0"/>
              <a:t>"Here at the helm I am more than myself:</a:t>
            </a:r>
          </a:p>
          <a:p>
            <a:r>
              <a:rPr lang="en-US" sz="1400" dirty="0" smtClean="0"/>
              <a:t>I am a People who wants the sea that is yours;</a:t>
            </a:r>
          </a:p>
          <a:p>
            <a:r>
              <a:rPr lang="en-US" sz="1400" dirty="0" smtClean="0"/>
              <a:t>And more than the monster, that my soul does fear</a:t>
            </a:r>
          </a:p>
          <a:p>
            <a:r>
              <a:rPr lang="en-US" sz="1400" dirty="0" smtClean="0"/>
              <a:t>And dwells in the dark of the end of the world,</a:t>
            </a:r>
          </a:p>
          <a:p>
            <a:r>
              <a:rPr lang="en-US" sz="1400" dirty="0" smtClean="0"/>
              <a:t>Commands the will, that binds me to the helm,</a:t>
            </a:r>
          </a:p>
          <a:p>
            <a:r>
              <a:rPr lang="en-US" sz="1400" dirty="0" smtClean="0"/>
              <a:t>Of King Don Joao the Second!"                                                                                                    </a:t>
            </a:r>
            <a:r>
              <a:rPr lang="pt-PT" sz="1400" dirty="0" err="1" smtClean="0"/>
              <a:t>Mensage</a:t>
            </a:r>
            <a:r>
              <a:rPr lang="pt-PT" sz="1400" dirty="0" smtClean="0"/>
              <a:t>, </a:t>
            </a:r>
            <a:r>
              <a:rPr lang="en-US" sz="1400" dirty="0" smtClean="0"/>
              <a:t>The bogey-beast </a:t>
            </a:r>
            <a:endParaRPr lang="pt-PT" sz="1400" dirty="0" smtClean="0"/>
          </a:p>
          <a:p>
            <a:endParaRPr lang="en-US" sz="1400" dirty="0"/>
          </a:p>
        </p:txBody>
      </p:sp>
      <p:pic>
        <p:nvPicPr>
          <p:cNvPr id="4" name="Picture 2" descr="http://upload.wikimedia.org/wikipedia/commons/thumb/4/42/216_2310-Fernando-Pessoa.jpg/200px-216_2310-Fernando-Pesso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7458" y="188640"/>
            <a:ext cx="2787407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63272" cy="1228998"/>
          </a:xfrm>
        </p:spPr>
        <p:txBody>
          <a:bodyPr>
            <a:normAutofit/>
          </a:bodyPr>
          <a:lstStyle/>
          <a:p>
            <a:pPr algn="l"/>
            <a:r>
              <a:rPr lang="pt-PT" b="1" dirty="0" smtClean="0">
                <a:solidFill>
                  <a:srgbClr val="C00000"/>
                </a:solidFill>
              </a:rPr>
              <a:t>3ª</a:t>
            </a:r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5" name="Marcador de Posição de Conteúdo 4"/>
          <p:cNvSpPr>
            <a:spLocks noGrp="1"/>
          </p:cNvSpPr>
          <p:nvPr>
            <p:ph idx="1"/>
          </p:nvPr>
        </p:nvSpPr>
        <p:spPr>
          <a:xfrm>
            <a:off x="179512" y="1340768"/>
            <a:ext cx="8507288" cy="551723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t-PT" dirty="0" smtClean="0"/>
              <a:t>descoberta </a:t>
            </a:r>
          </a:p>
          <a:p>
            <a:pPr>
              <a:buNone/>
            </a:pPr>
            <a:r>
              <a:rPr lang="pt-PT" dirty="0" smtClean="0"/>
              <a:t>do caminho </a:t>
            </a:r>
          </a:p>
          <a:p>
            <a:pPr>
              <a:buNone/>
            </a:pPr>
            <a:r>
              <a:rPr lang="pt-PT" dirty="0" smtClean="0"/>
              <a:t>marítimo </a:t>
            </a:r>
          </a:p>
          <a:p>
            <a:pPr>
              <a:buNone/>
            </a:pPr>
            <a:r>
              <a:rPr lang="pt-PT" dirty="0" smtClean="0"/>
              <a:t>para a </a:t>
            </a:r>
          </a:p>
          <a:p>
            <a:pPr>
              <a:buNone/>
            </a:pPr>
            <a:r>
              <a:rPr lang="pt-PT" dirty="0" smtClean="0"/>
              <a:t>India</a:t>
            </a:r>
          </a:p>
          <a:p>
            <a:pPr>
              <a:buNone/>
            </a:pPr>
            <a:r>
              <a:rPr lang="pt-PT" dirty="0" smtClean="0"/>
              <a:t>(1497)</a:t>
            </a:r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r>
              <a:rPr lang="pt-PT" sz="3000" dirty="0" smtClean="0"/>
              <a:t>Vasco da Gama</a:t>
            </a:r>
            <a:endParaRPr lang="pt-PT" sz="3000" dirty="0"/>
          </a:p>
        </p:txBody>
      </p:sp>
      <p:pic>
        <p:nvPicPr>
          <p:cNvPr id="4" name="Picture 2" descr="Ficheiro:Caminho maritimo para a India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88640"/>
            <a:ext cx="7200801" cy="6480720"/>
          </a:xfrm>
          <a:prstGeom prst="rect">
            <a:avLst/>
          </a:prstGeom>
          <a:noFill/>
        </p:spPr>
      </p:pic>
      <p:pic>
        <p:nvPicPr>
          <p:cNvPr id="72708" name="Picture 4" descr="http://cienciasdasaude.med.br/blog/wp-content/gallery/historia/655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653136"/>
            <a:ext cx="1259632" cy="1576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http://upload.wikimedia.org/wikipedia/commons/8/8b/Esboceto_Vasco_da_Gam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65790" y="1412776"/>
            <a:ext cx="10209790" cy="5445224"/>
          </a:xfrm>
          <a:prstGeom prst="rect">
            <a:avLst/>
          </a:prstGeom>
          <a:noFill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</p:spPr>
        <p:txBody>
          <a:bodyPr>
            <a:normAutofit fontScale="90000"/>
          </a:bodyPr>
          <a:lstStyle/>
          <a:p>
            <a:r>
              <a:rPr lang="pt-PT" sz="3600" dirty="0" smtClean="0"/>
              <a:t>p</a:t>
            </a:r>
            <a:r>
              <a:rPr lang="pt-PT" sz="3600" dirty="0" smtClean="0"/>
              <a:t>artida </a:t>
            </a:r>
            <a:r>
              <a:rPr lang="pt-PT" sz="3600" dirty="0" smtClean="0"/>
              <a:t>(séria, grave e solene) de Vasco da Gama</a:t>
            </a:r>
            <a:endParaRPr lang="pt-P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pPr algn="l"/>
            <a:r>
              <a:rPr lang="pt-PT" b="1" dirty="0" smtClean="0">
                <a:solidFill>
                  <a:srgbClr val="C00000"/>
                </a:solidFill>
              </a:rPr>
              <a:t>4ª </a:t>
            </a:r>
            <a:endParaRPr lang="pt-PT" b="1" dirty="0">
              <a:solidFill>
                <a:srgbClr val="C00000"/>
              </a:solidFill>
            </a:endParaRPr>
          </a:p>
        </p:txBody>
      </p:sp>
      <p:sp>
        <p:nvSpPr>
          <p:cNvPr id="5" name="Marcador de Posição de Conteúdo 4"/>
          <p:cNvSpPr>
            <a:spLocks noGrp="1"/>
          </p:cNvSpPr>
          <p:nvPr>
            <p:ph idx="1"/>
          </p:nvPr>
        </p:nvSpPr>
        <p:spPr>
          <a:xfrm>
            <a:off x="-252536" y="1600200"/>
            <a:ext cx="8939336" cy="506916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t-PT" dirty="0" smtClean="0"/>
              <a:t>    descoberta </a:t>
            </a:r>
            <a:br>
              <a:rPr lang="pt-PT" dirty="0" smtClean="0"/>
            </a:br>
            <a:r>
              <a:rPr lang="pt-PT" dirty="0" smtClean="0"/>
              <a:t>do Brasil </a:t>
            </a:r>
            <a:br>
              <a:rPr lang="pt-PT" dirty="0" smtClean="0"/>
            </a:br>
            <a:r>
              <a:rPr lang="pt-PT" dirty="0" smtClean="0"/>
              <a:t>(1500)</a:t>
            </a:r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r>
              <a:rPr lang="pt-PT" sz="2600" dirty="0" smtClean="0"/>
              <a:t>     Alvares Cabral</a:t>
            </a:r>
          </a:p>
        </p:txBody>
      </p:sp>
      <p:pic>
        <p:nvPicPr>
          <p:cNvPr id="61442" name="Picture 2" descr="http://4.bp.blogspot.com/-YxCbci664C0/URWaZlaimrI/AAAAAAAAF4s/1LoqUDGaUkw/s1600/PEDRO+ÁLVARES+CABRAL+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437112"/>
            <a:ext cx="1383543" cy="1489678"/>
          </a:xfrm>
          <a:prstGeom prst="rect">
            <a:avLst/>
          </a:prstGeom>
          <a:noFill/>
        </p:spPr>
      </p:pic>
      <p:pic>
        <p:nvPicPr>
          <p:cNvPr id="67586" name="Picture 2" descr="C:\Users\CFCUL\Desktop\Imagem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0"/>
            <a:ext cx="7315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4"/>
          <p:cNvSpPr>
            <a:spLocks noGrp="1"/>
          </p:cNvSpPr>
          <p:nvPr>
            <p:ph idx="1"/>
          </p:nvPr>
        </p:nvSpPr>
        <p:spPr>
          <a:xfrm>
            <a:off x="251520" y="332656"/>
            <a:ext cx="8435280" cy="63367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dirty="0" smtClean="0"/>
              <a:t>Brasil:</a:t>
            </a:r>
          </a:p>
          <a:p>
            <a:pPr>
              <a:buNone/>
            </a:pPr>
            <a:r>
              <a:rPr lang="pt-PT" dirty="0" smtClean="0"/>
              <a:t>descoberta </a:t>
            </a:r>
          </a:p>
          <a:p>
            <a:pPr>
              <a:buNone/>
            </a:pPr>
            <a:r>
              <a:rPr lang="pt-PT" dirty="0" smtClean="0"/>
              <a:t>ou</a:t>
            </a:r>
          </a:p>
          <a:p>
            <a:pPr>
              <a:buNone/>
            </a:pPr>
            <a:r>
              <a:rPr lang="pt-PT" dirty="0" smtClean="0"/>
              <a:t>achamento </a:t>
            </a:r>
          </a:p>
          <a:p>
            <a:pPr>
              <a:buNone/>
            </a:pPr>
            <a:r>
              <a:rPr lang="pt-PT" sz="4800" b="1" dirty="0" smtClean="0"/>
              <a:t>     </a:t>
            </a:r>
            <a:r>
              <a:rPr lang="pt-PT" sz="6600" b="1" dirty="0" smtClean="0">
                <a:solidFill>
                  <a:srgbClr val="FF0000"/>
                </a:solidFill>
              </a:rPr>
              <a:t>?</a:t>
            </a:r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r>
              <a:rPr lang="pt-PT" dirty="0" smtClean="0"/>
              <a:t>Tratado de</a:t>
            </a:r>
          </a:p>
          <a:p>
            <a:pPr>
              <a:buNone/>
            </a:pPr>
            <a:r>
              <a:rPr lang="pt-PT" dirty="0" smtClean="0"/>
              <a:t>Tordesilhas</a:t>
            </a:r>
          </a:p>
          <a:p>
            <a:pPr>
              <a:buNone/>
            </a:pPr>
            <a:r>
              <a:rPr lang="pt-PT" sz="2800" dirty="0" smtClean="0"/>
              <a:t>(1494)</a:t>
            </a:r>
          </a:p>
        </p:txBody>
      </p:sp>
      <p:pic>
        <p:nvPicPr>
          <p:cNvPr id="4" name="Picture 2" descr="http://www.infoescola.com/wp-content/uploads/2009/08/tordesilhas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-315416"/>
            <a:ext cx="5616624" cy="7391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b="1" dirty="0" smtClean="0">
                <a:solidFill>
                  <a:srgbClr val="C00000"/>
                </a:solidFill>
              </a:rPr>
              <a:t>5ª</a:t>
            </a:r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5" name="Marcador de Posição de Conteúdo 4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506916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t-PT" dirty="0" smtClean="0"/>
              <a:t>a</a:t>
            </a:r>
            <a:r>
              <a:rPr lang="pt-PT" dirty="0" smtClean="0"/>
              <a:t> </a:t>
            </a:r>
            <a:r>
              <a:rPr lang="pt-PT" dirty="0" smtClean="0"/>
              <a:t>primeira viagem à volta do mundo (1519)</a:t>
            </a:r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r>
              <a:rPr lang="pt-PT" dirty="0" smtClean="0"/>
              <a:t>                                 </a:t>
            </a:r>
          </a:p>
          <a:p>
            <a:pPr>
              <a:buNone/>
            </a:pPr>
            <a:r>
              <a:rPr lang="pt-PT" dirty="0" smtClean="0"/>
              <a:t>                              </a:t>
            </a:r>
            <a:r>
              <a:rPr lang="pt-PT" sz="3000" dirty="0" smtClean="0"/>
              <a:t>Fernão de Magalhães</a:t>
            </a:r>
          </a:p>
        </p:txBody>
      </p:sp>
      <p:pic>
        <p:nvPicPr>
          <p:cNvPr id="6" name="Picture 2" descr="http://3.bp.blogspot.com/-TVslj3F6ZLQ/UTZmxieWYjI/AAAAAAAAYbM/YTSt7_i3nOs/s640/fernao+de+magalhaes+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492896"/>
            <a:ext cx="8031976" cy="3527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http://sol.sapo.pt/photos/olindagil2/images/909429/original.aspx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584" y="0"/>
            <a:ext cx="1065718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196752"/>
            <a:ext cx="8964488" cy="4929411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pt-PT" dirty="0" smtClean="0"/>
              <a:t>  “Se, após o motim dos seus capitães diante de s. Julian, na costa patagónica da América do Sul, a 1 de Abril de 1520, o português Magalhães não tivesse, apesar de todas as </a:t>
            </a:r>
            <a:r>
              <a:rPr lang="pt-PT" dirty="0" err="1" smtClean="0"/>
              <a:t>objecções</a:t>
            </a:r>
            <a:r>
              <a:rPr lang="pt-PT" dirty="0" smtClean="0"/>
              <a:t> dos seus subordinados, desembarcado e executado os insubordinados  nobres espanhóis, não teria feito compreender aos seus homens, com a maior determinação, o que significa uma viagem de ida incondicional, e se,  (…) não tivesse ameaçado de morte quem quer que falasse de regresso ou mencionasse a falta de viveres, a viagem por oeste para as Molucas </a:t>
            </a:r>
            <a:r>
              <a:rPr lang="pt-PT" dirty="0" smtClean="0"/>
              <a:t>teria acabado logo no primeiro </a:t>
            </a:r>
            <a:r>
              <a:rPr lang="pt-PT" dirty="0" smtClean="0"/>
              <a:t>quinto do </a:t>
            </a:r>
            <a:r>
              <a:rPr lang="pt-PT" dirty="0" err="1" smtClean="0"/>
              <a:t>trajecto</a:t>
            </a:r>
            <a:r>
              <a:rPr lang="pt-PT" dirty="0" smtClean="0"/>
              <a:t>”</a:t>
            </a:r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r>
              <a:rPr lang="pt-PT" sz="2400" dirty="0" smtClean="0"/>
              <a:t>        </a:t>
            </a:r>
            <a:r>
              <a:rPr lang="pt-PT" sz="2400" dirty="0" err="1" smtClean="0"/>
              <a:t>Sloterdijk</a:t>
            </a:r>
            <a:r>
              <a:rPr lang="pt-PT" sz="2400" dirty="0" smtClean="0"/>
              <a:t> </a:t>
            </a:r>
            <a:br>
              <a:rPr lang="pt-PT" sz="2400" dirty="0" smtClean="0"/>
            </a:br>
            <a:r>
              <a:rPr lang="pt-PT" sz="2400" dirty="0" smtClean="0"/>
              <a:t>   </a:t>
            </a:r>
            <a:r>
              <a:rPr lang="pt-PT" sz="2400" dirty="0" err="1" smtClean="0"/>
              <a:t>Palacio</a:t>
            </a:r>
            <a:r>
              <a:rPr lang="pt-PT" sz="2400" dirty="0" smtClean="0"/>
              <a:t> </a:t>
            </a:r>
            <a:r>
              <a:rPr lang="pt-PT" sz="2400" dirty="0" smtClean="0"/>
              <a:t>de Cristal, </a:t>
            </a:r>
            <a:r>
              <a:rPr lang="pt-PT" sz="2400" dirty="0" smtClean="0"/>
              <a:t>p. 91</a:t>
            </a:r>
            <a:endParaRPr lang="pt-PT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0"/>
            <a:ext cx="8964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dirty="0" smtClean="0"/>
              <a:t>o</a:t>
            </a:r>
            <a:r>
              <a:rPr lang="pt-PT" sz="4000" dirty="0" smtClean="0"/>
              <a:t> primado da ida</a:t>
            </a:r>
          </a:p>
          <a:p>
            <a:pPr algn="ctr"/>
            <a:endParaRPr lang="pt-PT" sz="4000" dirty="0"/>
          </a:p>
        </p:txBody>
      </p:sp>
      <p:pic>
        <p:nvPicPr>
          <p:cNvPr id="5" name="Picture 2" descr="https://encrypted-tbn3.gstatic.com/images?q=tbn:ANd9GcTKyb138-PZ3mM_2QFjYBcW-2zol7jBStwAmlMzbPtPdUd1yAD7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6660232" y="4956894"/>
            <a:ext cx="2270001" cy="16785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0" y="0"/>
            <a:ext cx="9144000" cy="21852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endParaRPr lang="pt-PT" sz="800" b="1" dirty="0" smtClean="0">
              <a:solidFill>
                <a:srgbClr val="C00000"/>
              </a:solidFill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pt-PT" sz="4000" b="1" dirty="0" smtClean="0">
                <a:solidFill>
                  <a:srgbClr val="C00000"/>
                </a:solidFill>
              </a:rPr>
              <a:t>um império </a:t>
            </a:r>
            <a:r>
              <a:rPr lang="pt-PT" sz="4000" b="1" dirty="0" smtClean="0">
                <a:solidFill>
                  <a:srgbClr val="C00000"/>
                </a:solidFill>
              </a:rPr>
              <a:t>improvável </a:t>
            </a:r>
            <a:r>
              <a:rPr lang="pt-PT" sz="4000" b="1" dirty="0" smtClean="0">
                <a:solidFill>
                  <a:srgbClr val="C00000"/>
                </a:solidFill>
              </a:rPr>
              <a:t>e </a:t>
            </a:r>
            <a:r>
              <a:rPr lang="pt-PT" sz="4000" b="1" dirty="0" smtClean="0">
                <a:solidFill>
                  <a:srgbClr val="C00000"/>
                </a:solidFill>
              </a:rPr>
              <a:t>inaudito</a:t>
            </a:r>
            <a:r>
              <a:rPr lang="pt-PT" sz="4000" b="1" dirty="0" smtClean="0">
                <a:solidFill>
                  <a:srgbClr val="C00000"/>
                </a:solidFill>
              </a:rPr>
              <a:t/>
            </a:r>
            <a:br>
              <a:rPr lang="pt-PT" sz="4000" b="1" dirty="0" smtClean="0">
                <a:solidFill>
                  <a:srgbClr val="C00000"/>
                </a:solidFill>
              </a:rPr>
            </a:br>
            <a:r>
              <a:rPr lang="pt-PT" sz="4400" b="1" dirty="0" smtClean="0">
                <a:solidFill>
                  <a:srgbClr val="FF0000"/>
                </a:solidFill>
              </a:rPr>
              <a:t/>
            </a:r>
            <a:br>
              <a:rPr lang="pt-PT" sz="4400" b="1" dirty="0" smtClean="0">
                <a:solidFill>
                  <a:srgbClr val="FF0000"/>
                </a:solidFill>
              </a:rPr>
            </a:br>
            <a:endParaRPr lang="pt-PT" sz="4400" b="1" dirty="0">
              <a:solidFill>
                <a:srgbClr val="C00000"/>
              </a:solidFill>
            </a:endParaRPr>
          </a:p>
        </p:txBody>
      </p:sp>
      <p:pic>
        <p:nvPicPr>
          <p:cNvPr id="2" name="Picture 2" descr="C:\Users\CFCUL\Desktop\98D8B_hgp6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5446" y="1124744"/>
            <a:ext cx="10099446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1417638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d</a:t>
            </a:r>
            <a:r>
              <a:rPr lang="pt-PT" dirty="0" smtClean="0"/>
              <a:t>epois </a:t>
            </a:r>
            <a:r>
              <a:rPr lang="pt-PT" dirty="0" smtClean="0"/>
              <a:t>dos navegadores, são os conquistadores que partem para oriente. </a:t>
            </a:r>
            <a:endParaRPr lang="pt-PT" b="1" dirty="0">
              <a:solidFill>
                <a:srgbClr val="C00000"/>
              </a:solidFill>
            </a:endParaRPr>
          </a:p>
        </p:txBody>
      </p:sp>
      <p:pic>
        <p:nvPicPr>
          <p:cNvPr id="63492" name="Picture 4" descr="http://upload.wikimedia.org/wikipedia/commons/thumb/5/52/Overwinningh_van_de_Stadt_Cotchin_op_de_Kust_van_Mallabaer_-_Victory_over_Kochi_on_the_coast_of_Malabar.jpg/220px-Overwinningh_van_de_Stadt_Cotchin_op_de_Kust_van_Mallabaer_-_Victory_over_Kochi_on_the_coast_of_Malaba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588323"/>
            <a:ext cx="6624736" cy="52696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pt-PT" dirty="0" smtClean="0"/>
              <a:t>q</a:t>
            </a:r>
            <a:r>
              <a:rPr lang="pt-PT" dirty="0" smtClean="0"/>
              <a:t>ue </a:t>
            </a:r>
            <a:r>
              <a:rPr lang="pt-PT" dirty="0" smtClean="0"/>
              <a:t>pais é este?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268760"/>
            <a:ext cx="8686800" cy="4857403"/>
          </a:xfrm>
        </p:spPr>
        <p:txBody>
          <a:bodyPr>
            <a:normAutofit fontScale="92500" lnSpcReduction="20000"/>
          </a:bodyPr>
          <a:lstStyle/>
          <a:p>
            <a:endParaRPr lang="pt-PT" dirty="0" smtClean="0"/>
          </a:p>
          <a:p>
            <a:r>
              <a:rPr lang="pt-PT" dirty="0" smtClean="0"/>
              <a:t>o</a:t>
            </a:r>
            <a:r>
              <a:rPr lang="pt-PT" dirty="0" smtClean="0"/>
              <a:t> ponto 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mais </a:t>
            </a:r>
            <a:br>
              <a:rPr lang="pt-PT" dirty="0" smtClean="0"/>
            </a:br>
            <a:r>
              <a:rPr lang="pt-PT" dirty="0" smtClean="0"/>
              <a:t>ocidental </a:t>
            </a:r>
            <a:br>
              <a:rPr lang="pt-PT" dirty="0" smtClean="0"/>
            </a:br>
            <a:r>
              <a:rPr lang="pt-PT" dirty="0" smtClean="0"/>
              <a:t>da </a:t>
            </a:r>
            <a:br>
              <a:rPr lang="pt-PT" dirty="0" smtClean="0"/>
            </a:br>
            <a:r>
              <a:rPr lang="pt-PT" dirty="0" smtClean="0"/>
              <a:t>Europa</a:t>
            </a:r>
            <a:br>
              <a:rPr lang="pt-PT" dirty="0" smtClean="0"/>
            </a:br>
            <a:endParaRPr lang="pt-PT" dirty="0" smtClean="0"/>
          </a:p>
          <a:p>
            <a:r>
              <a:rPr lang="pt-PT" dirty="0" smtClean="0"/>
              <a:t>pequena 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faixa</a:t>
            </a:r>
            <a:br>
              <a:rPr lang="pt-PT" dirty="0" smtClean="0"/>
            </a:br>
            <a:r>
              <a:rPr lang="pt-PT" dirty="0" smtClean="0"/>
              <a:t>da </a:t>
            </a:r>
            <a:br>
              <a:rPr lang="pt-PT" dirty="0" smtClean="0"/>
            </a:br>
            <a:r>
              <a:rPr lang="pt-PT" dirty="0" smtClean="0"/>
              <a:t>península </a:t>
            </a:r>
            <a:br>
              <a:rPr lang="pt-PT" dirty="0" smtClean="0"/>
            </a:br>
            <a:r>
              <a:rPr lang="pt-PT" dirty="0" smtClean="0"/>
              <a:t>ibérica </a:t>
            </a:r>
          </a:p>
        </p:txBody>
      </p:sp>
      <p:pic>
        <p:nvPicPr>
          <p:cNvPr id="4" name="Picture 2" descr="http://4.bp.blogspot.com/-bf38kpRflBM/T3TxBNkCdvI/AAAAAAAACGQ/MTCzHdv3mSQ/s1600/carta+europa+2%C2%B0+dopoguerr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6830" y="1268760"/>
            <a:ext cx="6877170" cy="558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79512" y="692696"/>
            <a:ext cx="8712968" cy="5433467"/>
          </a:xfrm>
        </p:spPr>
        <p:txBody>
          <a:bodyPr/>
          <a:lstStyle/>
          <a:p>
            <a:pPr>
              <a:buNone/>
            </a:pPr>
            <a:endParaRPr lang="pt-PT" dirty="0" smtClean="0"/>
          </a:p>
          <a:p>
            <a:pPr>
              <a:buNone/>
            </a:pPr>
            <a:r>
              <a:rPr lang="pt-PT" dirty="0" smtClean="0"/>
              <a:t>D. Francisco de Almeida </a:t>
            </a:r>
          </a:p>
          <a:p>
            <a:pPr>
              <a:buNone/>
            </a:pPr>
            <a:r>
              <a:rPr lang="pt-PT" dirty="0" smtClean="0"/>
              <a:t>1º vice rei da India </a:t>
            </a:r>
          </a:p>
          <a:p>
            <a:pPr>
              <a:buNone/>
            </a:pPr>
            <a:r>
              <a:rPr lang="pt-PT" dirty="0" smtClean="0"/>
              <a:t>parte em 1505 </a:t>
            </a:r>
          </a:p>
          <a:p>
            <a:pPr>
              <a:buNone/>
            </a:pPr>
            <a:r>
              <a:rPr lang="pt-PT" dirty="0" smtClean="0"/>
              <a:t>com 22 navios </a:t>
            </a:r>
          </a:p>
          <a:p>
            <a:pPr>
              <a:buNone/>
            </a:pPr>
            <a:r>
              <a:rPr lang="pt-PT" dirty="0" smtClean="0"/>
              <a:t>e 1500 homens </a:t>
            </a:r>
          </a:p>
        </p:txBody>
      </p:sp>
      <p:pic>
        <p:nvPicPr>
          <p:cNvPr id="4" name="Picture 2" descr="http://upload.wikimedia.org/wikipedia/commons/4/42/Francisco_de_Almeid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155707" cy="6904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79512" y="692696"/>
            <a:ext cx="8712968" cy="5433467"/>
          </a:xfrm>
        </p:spPr>
        <p:txBody>
          <a:bodyPr/>
          <a:lstStyle/>
          <a:p>
            <a:pPr>
              <a:buNone/>
            </a:pPr>
            <a:endParaRPr lang="pt-PT" dirty="0" smtClean="0"/>
          </a:p>
          <a:p>
            <a:pPr>
              <a:buNone/>
            </a:pPr>
            <a:r>
              <a:rPr lang="pt-PT" dirty="0" smtClean="0"/>
              <a:t>D. Afonso de Albuquerque </a:t>
            </a:r>
          </a:p>
          <a:p>
            <a:pPr>
              <a:buNone/>
            </a:pPr>
            <a:r>
              <a:rPr lang="pt-PT" dirty="0" smtClean="0"/>
              <a:t>2º vice rei da India </a:t>
            </a:r>
          </a:p>
          <a:p>
            <a:pPr>
              <a:buNone/>
            </a:pPr>
            <a:r>
              <a:rPr lang="pt-PT" dirty="0" smtClean="0"/>
              <a:t>parte em 1508. </a:t>
            </a:r>
          </a:p>
          <a:p>
            <a:pPr>
              <a:buNone/>
            </a:pPr>
            <a:r>
              <a:rPr lang="pt-PT" dirty="0" smtClean="0"/>
              <a:t>Toma Ormuz, Malaca, </a:t>
            </a:r>
          </a:p>
          <a:p>
            <a:pPr>
              <a:buNone/>
            </a:pPr>
            <a:r>
              <a:rPr lang="pt-PT" dirty="0" smtClean="0"/>
              <a:t>chega a Timor e Macau,</a:t>
            </a:r>
          </a:p>
          <a:p>
            <a:pPr>
              <a:buNone/>
            </a:pPr>
            <a:r>
              <a:rPr lang="pt-PT" dirty="0" smtClean="0"/>
              <a:t>e faz de Goa a capital</a:t>
            </a:r>
          </a:p>
          <a:p>
            <a:pPr>
              <a:buNone/>
            </a:pPr>
            <a:r>
              <a:rPr lang="pt-PT" dirty="0" smtClean="0"/>
              <a:t>do seu império</a:t>
            </a:r>
            <a:endParaRPr lang="pt-PT" dirty="0"/>
          </a:p>
        </p:txBody>
      </p:sp>
      <p:pic>
        <p:nvPicPr>
          <p:cNvPr id="5" name="Picture 4" descr="http://cdn.dipity.com/uploads/events/117c58c55af7864640934c86afcfcfe3_1M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"/>
            <a:ext cx="40829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pt-PT" b="1" dirty="0" smtClean="0">
                <a:solidFill>
                  <a:srgbClr val="FF0000"/>
                </a:solidFill>
              </a:rPr>
              <a:t>grandezas </a:t>
            </a:r>
            <a:endParaRPr lang="pt-PT" b="1" dirty="0">
              <a:solidFill>
                <a:srgbClr val="FF00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79512" y="2420888"/>
            <a:ext cx="8712968" cy="4248472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pt-PT" dirty="0" smtClean="0"/>
              <a:t>“o </a:t>
            </a:r>
            <a:r>
              <a:rPr lang="pt-PT" dirty="0" smtClean="0"/>
              <a:t>português era a ‘língua franca’ do oriente, e falava-se na Índia, na Malásia, no Pegu, em Bramá, em Sião, no Tonquim, na Cochinchina, na China, em </a:t>
            </a:r>
            <a:r>
              <a:rPr lang="pt-PT" dirty="0" err="1" smtClean="0"/>
              <a:t>Comoran</a:t>
            </a:r>
            <a:r>
              <a:rPr lang="pt-PT" dirty="0" smtClean="0"/>
              <a:t> na Pérsia, em Meca da Arábia, em Bassorá da Turquia”.</a:t>
            </a:r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r>
              <a:rPr lang="pt-PT" sz="2200" dirty="0" smtClean="0"/>
              <a:t>                                                                     António</a:t>
            </a:r>
            <a:r>
              <a:rPr lang="pt-PT" sz="2200" i="1" dirty="0" smtClean="0"/>
              <a:t> Sérgio, </a:t>
            </a:r>
          </a:p>
          <a:p>
            <a:pPr>
              <a:buNone/>
            </a:pPr>
            <a:r>
              <a:rPr lang="pt-PT" sz="2200" i="1" dirty="0" smtClean="0"/>
              <a:t>					     Breve Interpretação  da História de Portugal, </a:t>
            </a:r>
            <a:endParaRPr lang="pt-PT" sz="2200" dirty="0" smtClean="0"/>
          </a:p>
          <a:p>
            <a:pPr>
              <a:buNone/>
            </a:pPr>
            <a:r>
              <a:rPr lang="pt-PT" sz="2200" dirty="0" smtClean="0"/>
              <a:t>                                                                     Lisboa, Sá da Costa, 1972, p. 29</a:t>
            </a:r>
            <a:endParaRPr lang="pt-PT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upload.wikimedia.org/wikipedia/commons/thumb/0/0d/Os_Lusíadas.jpg/250px-Os_Lusíada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159046" cy="6454840"/>
          </a:xfrm>
          <a:prstGeom prst="rect">
            <a:avLst/>
          </a:prstGeom>
          <a:noFill/>
        </p:spPr>
      </p:pic>
      <p:sp>
        <p:nvSpPr>
          <p:cNvPr id="5" name="Rectângulo 4"/>
          <p:cNvSpPr/>
          <p:nvPr/>
        </p:nvSpPr>
        <p:spPr>
          <a:xfrm>
            <a:off x="5292080" y="2204865"/>
            <a:ext cx="38519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 </a:t>
            </a:r>
          </a:p>
          <a:p>
            <a:endParaRPr lang="pt-PT" b="1" dirty="0" smtClean="0"/>
          </a:p>
          <a:p>
            <a:endParaRPr lang="pt-PT" b="1" dirty="0" smtClean="0"/>
          </a:p>
          <a:p>
            <a:endParaRPr lang="pt-PT" b="1" dirty="0" smtClean="0"/>
          </a:p>
          <a:p>
            <a:endParaRPr lang="pt-PT" b="1" dirty="0" smtClean="0"/>
          </a:p>
          <a:p>
            <a:endParaRPr lang="pt-PT" b="1" dirty="0" smtClean="0"/>
          </a:p>
          <a:p>
            <a:endParaRPr lang="pt-PT" b="1" dirty="0" smtClean="0"/>
          </a:p>
          <a:p>
            <a:endParaRPr lang="pt-PT" b="1" dirty="0" smtClean="0"/>
          </a:p>
          <a:p>
            <a:endParaRPr lang="pt-PT" b="1" dirty="0" smtClean="0"/>
          </a:p>
          <a:p>
            <a:endParaRPr lang="pt-PT" b="1" dirty="0" smtClean="0"/>
          </a:p>
          <a:p>
            <a:endParaRPr lang="pt-PT" b="1" dirty="0" smtClean="0"/>
          </a:p>
          <a:p>
            <a:r>
              <a:rPr lang="pt-PT" b="1" dirty="0" smtClean="0"/>
              <a:t>	</a:t>
            </a:r>
          </a:p>
          <a:p>
            <a:endParaRPr lang="pt-PT" sz="2800" b="1" dirty="0" smtClean="0"/>
          </a:p>
          <a:p>
            <a:pPr algn="ctr"/>
            <a:r>
              <a:rPr lang="pt-PT" sz="2800" dirty="0" smtClean="0"/>
              <a:t>Camões </a:t>
            </a:r>
          </a:p>
          <a:p>
            <a:pPr algn="ctr"/>
            <a:r>
              <a:rPr lang="pt-PT" sz="2800" dirty="0" smtClean="0"/>
              <a:t> (1465 – 1536)</a:t>
            </a:r>
            <a:endParaRPr lang="pt-PT" sz="2800" dirty="0"/>
          </a:p>
        </p:txBody>
      </p:sp>
      <p:pic>
        <p:nvPicPr>
          <p:cNvPr id="63492" name="Picture 4" descr="http://www.fraternidaderosacruz.org/camoe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30000" contrast="31000"/>
          </a:blip>
          <a:srcRect/>
          <a:stretch>
            <a:fillRect/>
          </a:stretch>
        </p:blipFill>
        <p:spPr bwMode="auto">
          <a:xfrm>
            <a:off x="5868144" y="2060848"/>
            <a:ext cx="2664296" cy="3648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bibliobeiriz.files.wordpress.com/2007/12/barcainferno-pag1.gif?w=320&amp;h=46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176"/>
            <a:ext cx="4739460" cy="6847824"/>
          </a:xfrm>
          <a:prstGeom prst="rect">
            <a:avLst/>
          </a:prstGeom>
          <a:noFill/>
        </p:spPr>
      </p:pic>
      <p:pic>
        <p:nvPicPr>
          <p:cNvPr id="54274" name="Picture 2" descr="http://i291.photobucket.com/albums/ll292/blogodorium/Ihaa/Gil-Vicent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2996952"/>
            <a:ext cx="2160240" cy="2604216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6012160" y="-531440"/>
            <a:ext cx="3131840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3200" b="1" dirty="0" smtClean="0">
              <a:solidFill>
                <a:srgbClr val="FF0000"/>
              </a:solidFill>
            </a:endParaRPr>
          </a:p>
          <a:p>
            <a:endParaRPr lang="pt-PT" sz="3200" b="1" dirty="0" smtClean="0">
              <a:solidFill>
                <a:srgbClr val="FF0000"/>
              </a:solidFill>
            </a:endParaRPr>
          </a:p>
          <a:p>
            <a:endParaRPr lang="pt-PT" sz="3200" b="1" dirty="0" smtClean="0">
              <a:solidFill>
                <a:srgbClr val="FF0000"/>
              </a:solidFill>
            </a:endParaRPr>
          </a:p>
          <a:p>
            <a:endParaRPr lang="pt-PT" sz="3200" b="1" dirty="0" smtClean="0">
              <a:solidFill>
                <a:srgbClr val="FF0000"/>
              </a:solidFill>
            </a:endParaRPr>
          </a:p>
          <a:p>
            <a:endParaRPr lang="pt-PT" sz="3200" b="1" dirty="0" smtClean="0">
              <a:solidFill>
                <a:srgbClr val="FF0000"/>
              </a:solidFill>
            </a:endParaRPr>
          </a:p>
          <a:p>
            <a:endParaRPr lang="pt-PT" sz="3200" b="1" dirty="0" smtClean="0">
              <a:solidFill>
                <a:srgbClr val="FF0000"/>
              </a:solidFill>
            </a:endParaRPr>
          </a:p>
          <a:p>
            <a:endParaRPr lang="pt-PT" sz="3200" b="1" dirty="0" smtClean="0">
              <a:solidFill>
                <a:srgbClr val="FF0000"/>
              </a:solidFill>
            </a:endParaRPr>
          </a:p>
          <a:p>
            <a:endParaRPr lang="pt-PT" sz="3200" b="1" dirty="0" smtClean="0">
              <a:solidFill>
                <a:srgbClr val="FF0000"/>
              </a:solidFill>
            </a:endParaRPr>
          </a:p>
          <a:p>
            <a:endParaRPr lang="pt-PT" sz="3200" b="1" dirty="0" smtClean="0">
              <a:solidFill>
                <a:srgbClr val="FF0000"/>
              </a:solidFill>
            </a:endParaRPr>
          </a:p>
          <a:p>
            <a:endParaRPr lang="pt-PT" sz="3200" b="1" dirty="0" smtClean="0">
              <a:solidFill>
                <a:srgbClr val="FF0000"/>
              </a:solidFill>
            </a:endParaRPr>
          </a:p>
          <a:p>
            <a:endParaRPr lang="pt-PT" sz="3200" b="1" dirty="0" smtClean="0">
              <a:solidFill>
                <a:srgbClr val="FF0000"/>
              </a:solidFill>
            </a:endParaRPr>
          </a:p>
          <a:p>
            <a:endParaRPr lang="pt-PT" sz="3200" b="1" dirty="0" smtClean="0">
              <a:solidFill>
                <a:srgbClr val="FF0000"/>
              </a:solidFill>
            </a:endParaRPr>
          </a:p>
          <a:p>
            <a:r>
              <a:rPr lang="pt-PT" sz="3200" b="1" dirty="0" smtClean="0">
                <a:solidFill>
                  <a:srgbClr val="FF0000"/>
                </a:solidFill>
              </a:rPr>
              <a:t>       </a:t>
            </a:r>
          </a:p>
          <a:p>
            <a:r>
              <a:rPr lang="pt-PT" sz="2800" b="1" dirty="0" smtClean="0"/>
              <a:t>        </a:t>
            </a:r>
            <a:r>
              <a:rPr lang="pt-PT" sz="2800" dirty="0" smtClean="0"/>
              <a:t>Gil Vicente </a:t>
            </a:r>
          </a:p>
          <a:p>
            <a:r>
              <a:rPr lang="pt-PT" sz="2800" dirty="0" smtClean="0"/>
              <a:t>      (1465 – 1536)</a:t>
            </a:r>
            <a:endParaRPr lang="pt-PT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2.bp.blogspot.com/-RGTGflCWugY/UW0mf3_Z5kI/AAAAAAAAP8c/WYnlUlBQntM/s1600/01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4326101" cy="6296880"/>
          </a:xfrm>
          <a:prstGeom prst="rect">
            <a:avLst/>
          </a:prstGeom>
          <a:noFill/>
        </p:spPr>
      </p:pic>
      <p:pic>
        <p:nvPicPr>
          <p:cNvPr id="52228" name="Picture 4" descr="http://www.vidaslusofonas.pt/fmpint01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429000"/>
            <a:ext cx="2088232" cy="2255291"/>
          </a:xfrm>
          <a:prstGeom prst="rect">
            <a:avLst/>
          </a:prstGeom>
          <a:noFill/>
        </p:spPr>
      </p:pic>
      <p:sp>
        <p:nvSpPr>
          <p:cNvPr id="4" name="Rectângulo 3"/>
          <p:cNvSpPr/>
          <p:nvPr/>
        </p:nvSpPr>
        <p:spPr>
          <a:xfrm>
            <a:off x="5364088" y="2708920"/>
            <a:ext cx="37799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PT" dirty="0" smtClean="0"/>
          </a:p>
          <a:p>
            <a:pPr algn="ctr"/>
            <a:endParaRPr lang="pt-PT" dirty="0" smtClean="0"/>
          </a:p>
          <a:p>
            <a:pPr algn="ctr"/>
            <a:endParaRPr lang="pt-PT" dirty="0" smtClean="0"/>
          </a:p>
          <a:p>
            <a:pPr algn="ctr"/>
            <a:endParaRPr lang="pt-PT" dirty="0" smtClean="0"/>
          </a:p>
          <a:p>
            <a:pPr algn="ctr"/>
            <a:endParaRPr lang="pt-PT" dirty="0" smtClean="0"/>
          </a:p>
          <a:p>
            <a:pPr algn="ctr"/>
            <a:endParaRPr lang="pt-PT" dirty="0" smtClean="0"/>
          </a:p>
          <a:p>
            <a:pPr algn="ctr"/>
            <a:endParaRPr lang="pt-PT" dirty="0" smtClean="0"/>
          </a:p>
          <a:p>
            <a:pPr algn="ctr"/>
            <a:endParaRPr lang="pt-PT" dirty="0" smtClean="0"/>
          </a:p>
          <a:p>
            <a:pPr algn="ctr"/>
            <a:endParaRPr lang="pt-PT" dirty="0" smtClean="0"/>
          </a:p>
          <a:p>
            <a:pPr algn="ctr"/>
            <a:endParaRPr lang="pt-PT" dirty="0" smtClean="0"/>
          </a:p>
          <a:p>
            <a:pPr algn="ctr"/>
            <a:endParaRPr lang="pt-PT" sz="2800" dirty="0" smtClean="0"/>
          </a:p>
          <a:p>
            <a:pPr algn="ctr"/>
            <a:r>
              <a:rPr lang="pt-PT" sz="2800" dirty="0" smtClean="0"/>
              <a:t>Fernão Mendes Pinto </a:t>
            </a:r>
          </a:p>
          <a:p>
            <a:pPr algn="ctr"/>
            <a:r>
              <a:rPr lang="pt-PT" sz="2800" dirty="0" smtClean="0"/>
              <a:t>   (1510 – 1583)</a:t>
            </a:r>
            <a:endParaRPr lang="pt-P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upload.wikimedia.org/wikipedia/commons/6/61/Bernardo_Gomes_de_Brito,_Historia_Tragico-Maritima,_tomo_1°,_Lisboa_occidental,_173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9992" cy="6858000"/>
          </a:xfrm>
          <a:prstGeom prst="rect">
            <a:avLst/>
          </a:prstGeom>
          <a:noFill/>
        </p:spPr>
      </p:pic>
      <p:sp>
        <p:nvSpPr>
          <p:cNvPr id="4" name="Rectângulo 3"/>
          <p:cNvSpPr/>
          <p:nvPr/>
        </p:nvSpPr>
        <p:spPr>
          <a:xfrm>
            <a:off x="6228184" y="332656"/>
            <a:ext cx="26642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dirty="0" smtClean="0"/>
              <a:t>relações de naufrágios </a:t>
            </a:r>
          </a:p>
          <a:p>
            <a:pPr algn="ctr"/>
            <a:r>
              <a:rPr lang="pt-PT" dirty="0" smtClean="0"/>
              <a:t>e sucessos infelizes acontecidos aos navegadores portugueses</a:t>
            </a:r>
          </a:p>
          <a:p>
            <a:pPr algn="ctr"/>
            <a:r>
              <a:rPr lang="pt-PT" dirty="0" smtClean="0"/>
              <a:t> reunidos por Bernardo Gomes de Brito e publicados em 2 volumes, em 1735 e 1736</a:t>
            </a:r>
            <a:endParaRPr lang="pt-PT" dirty="0"/>
          </a:p>
        </p:txBody>
      </p:sp>
      <p:pic>
        <p:nvPicPr>
          <p:cNvPr id="61444" name="Picture 4" descr="http://4.bp.blogspot.com/_fQ-LCZ-KVSM/S3QshX5c4CI/AAAAAAAAB7c/ferK5BVEhHk/s400/Historia+tragico-maritima+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1340768"/>
            <a:ext cx="3607961" cy="5517232"/>
          </a:xfrm>
          <a:prstGeom prst="rect">
            <a:avLst/>
          </a:prstGeom>
          <a:noFill/>
        </p:spPr>
      </p:pic>
      <p:pic>
        <p:nvPicPr>
          <p:cNvPr id="61442" name="Picture 2" descr="Ficheiro:Relação da muy notavel perda do Galeão Grande S. João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3570220"/>
            <a:ext cx="4427984" cy="32877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ttp://antiquecannabisbook.com/chap2B/India/Coloquios-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76672"/>
            <a:ext cx="2160240" cy="3167815"/>
          </a:xfrm>
          <a:prstGeom prst="rect">
            <a:avLst/>
          </a:prstGeom>
          <a:noFill/>
        </p:spPr>
      </p:pic>
      <p:pic>
        <p:nvPicPr>
          <p:cNvPr id="160772" name="Picture 4" descr="http://www.brown.edu/Facilities/John_Carter_Brown_Library/Portugal/Images/Larger/Item36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14894"/>
            <a:ext cx="3960440" cy="6567312"/>
          </a:xfrm>
          <a:prstGeom prst="rect">
            <a:avLst/>
          </a:prstGeom>
          <a:noFill/>
        </p:spPr>
      </p:pic>
      <p:pic>
        <p:nvPicPr>
          <p:cNvPr id="16077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3429000"/>
            <a:ext cx="2110080" cy="223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5580112" y="5805264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 Garcia da Horta</a:t>
            </a:r>
          </a:p>
          <a:p>
            <a:r>
              <a:rPr lang="pt-PT" sz="2800" dirty="0" smtClean="0"/>
              <a:t>     (1500-1568) </a:t>
            </a:r>
            <a:endParaRPr lang="pt-P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0" name="Picture 8" descr="http://bks2.books.google.com.br/books?id=-EupgpYPCtwC&amp;printsec=frontcover&amp;img=1&amp;zoom=1&amp;edge=curl&amp;source=gbs_ap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9512" y="179967"/>
            <a:ext cx="4104456" cy="6462009"/>
          </a:xfrm>
          <a:prstGeom prst="rect">
            <a:avLst/>
          </a:prstGeom>
          <a:noFill/>
        </p:spPr>
      </p:pic>
      <p:pic>
        <p:nvPicPr>
          <p:cNvPr id="5940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4947"/>
            <a:ext cx="4250287" cy="64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4" name="Picture 8" descr="http://upload.wikimedia.org/wikipedia/commons/thumb/5/5c/Nonio_originale.jpg/220px-Nonio_original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9351" cy="6858000"/>
          </a:xfrm>
          <a:prstGeom prst="rect">
            <a:avLst/>
          </a:prstGeom>
          <a:noFill/>
        </p:spPr>
      </p:pic>
      <p:pic>
        <p:nvPicPr>
          <p:cNvPr id="60426" name="Picture 10" descr="http://upload.wikimedia.org/wikipedia/commons/thumb/4/48/Pedro_Nunes.png/200px-Pedro_Nunes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3" y="2780928"/>
            <a:ext cx="2385682" cy="3113317"/>
          </a:xfrm>
          <a:prstGeom prst="rect">
            <a:avLst/>
          </a:prstGeom>
          <a:noFill/>
        </p:spPr>
      </p:pic>
      <p:sp>
        <p:nvSpPr>
          <p:cNvPr id="8" name="Rectângulo 7"/>
          <p:cNvSpPr/>
          <p:nvPr/>
        </p:nvSpPr>
        <p:spPr>
          <a:xfrm>
            <a:off x="5241906" y="3356992"/>
            <a:ext cx="357856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pPr algn="ctr"/>
            <a:r>
              <a:rPr lang="pt-PT" sz="2800" dirty="0" smtClean="0"/>
              <a:t>    Pedro Nunes</a:t>
            </a:r>
            <a:br>
              <a:rPr lang="pt-PT" sz="2800" dirty="0" smtClean="0"/>
            </a:br>
            <a:r>
              <a:rPr lang="pt-PT" sz="2800" dirty="0" smtClean="0"/>
              <a:t>    (1502 -1578)</a:t>
            </a:r>
            <a:endParaRPr lang="pt-P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pt-PT" sz="2800" dirty="0" smtClean="0"/>
              <a:t/>
            </a:r>
            <a:br>
              <a:rPr lang="pt-PT" sz="2800" dirty="0" smtClean="0"/>
            </a:br>
            <a:r>
              <a:rPr lang="pt-PT" sz="3200" dirty="0" smtClean="0"/>
              <a:t>p</a:t>
            </a:r>
            <a:r>
              <a:rPr lang="pt-PT" sz="3200" dirty="0" smtClean="0"/>
              <a:t>aís </a:t>
            </a:r>
            <a:r>
              <a:rPr lang="pt-PT" sz="3200" dirty="0" smtClean="0"/>
              <a:t>partido ao meio pelo rio Tejo: um norte católico e laborioso; um sul árabe, escaldante e vermelho</a:t>
            </a:r>
            <a:r>
              <a:rPr lang="pt-PT" sz="2800" dirty="0" smtClean="0"/>
              <a:t/>
            </a:r>
            <a:br>
              <a:rPr lang="pt-PT" sz="2800" dirty="0" smtClean="0"/>
            </a:br>
            <a:endParaRPr lang="pt-PT" sz="2800" dirty="0"/>
          </a:p>
        </p:txBody>
      </p:sp>
      <p:pic>
        <p:nvPicPr>
          <p:cNvPr id="4" name="Picture 4" descr="http://upload.wikimedia.org/wikipedia/commons/thumb/a/ab/Rio_tejo.svg/300px-Rio_tejo.svg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556792"/>
            <a:ext cx="6246959" cy="530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3.bp.blogspot.com/-8a0vVKQwgLk/UBBfZoP_HrI/AAAAAAAAa4k/AKLMODXktfk/s1600/Manuelino+1+modified+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1155" y="0"/>
            <a:ext cx="107554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://p1.pkcdn.com/lisboa-mosteiro-dos-jeronimos-em-casa-de-estilo-manuelino_38344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0"/>
            <a:ext cx="10331862" cy="7461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pt-PT" sz="4800" b="1" dirty="0" smtClean="0">
                <a:solidFill>
                  <a:srgbClr val="C00000"/>
                </a:solidFill>
              </a:rPr>
              <a:t>sinais de decadência</a:t>
            </a:r>
            <a:endParaRPr lang="pt-PT" sz="4800" b="1" dirty="0">
              <a:solidFill>
                <a:srgbClr val="C000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763688" y="2276872"/>
            <a:ext cx="6923112" cy="3849291"/>
          </a:xfrm>
        </p:spPr>
        <p:txBody>
          <a:bodyPr/>
          <a:lstStyle/>
          <a:p>
            <a:r>
              <a:rPr lang="pt-PT" dirty="0" smtClean="0"/>
              <a:t>Inquisição (1536)</a:t>
            </a:r>
          </a:p>
          <a:p>
            <a:r>
              <a:rPr lang="pt-PT" dirty="0" smtClean="0"/>
              <a:t>Alcácer Quibir (1578)</a:t>
            </a:r>
          </a:p>
          <a:p>
            <a:r>
              <a:rPr lang="pt-PT" dirty="0" smtClean="0"/>
              <a:t>Terramoto (1755)</a:t>
            </a:r>
          </a:p>
          <a:p>
            <a:r>
              <a:rPr lang="pt-PT" dirty="0" smtClean="0"/>
              <a:t>Invasões francesas (1807-1814)</a:t>
            </a:r>
            <a:endParaRPr lang="pt-PT" dirty="0"/>
          </a:p>
        </p:txBody>
      </p:sp>
      <p:sp>
        <p:nvSpPr>
          <p:cNvPr id="4" name="Rectângulo 3"/>
          <p:cNvSpPr/>
          <p:nvPr/>
        </p:nvSpPr>
        <p:spPr>
          <a:xfrm>
            <a:off x="323528" y="2828836"/>
            <a:ext cx="828092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r>
              <a:rPr lang="pt-PT" dirty="0" smtClean="0"/>
              <a:t>“</a:t>
            </a:r>
            <a:r>
              <a:rPr lang="pt-PT" sz="2400" dirty="0" smtClean="0"/>
              <a:t>Nunca povo algum absorveu tantos tesouros, ficando ao mesmo tempo tão pobre”</a:t>
            </a:r>
          </a:p>
          <a:p>
            <a:pPr>
              <a:buNone/>
            </a:pPr>
            <a:r>
              <a:rPr lang="pt-PT" sz="2400" dirty="0" smtClean="0"/>
              <a:t>				</a:t>
            </a:r>
            <a:r>
              <a:rPr lang="pt-PT" sz="2000" dirty="0" smtClean="0"/>
              <a:t>Antero,  Causas da decadência dos 					povos peninsulares, p. 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0" name="Picture 4" descr="http://abrutaldelicadeza.zip.net/images/inquisi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1340768"/>
            <a:ext cx="12572311" cy="5517232"/>
          </a:xfrm>
          <a:prstGeom prst="rect">
            <a:avLst/>
          </a:prstGeom>
          <a:noFill/>
        </p:spPr>
      </p:pic>
      <p:sp>
        <p:nvSpPr>
          <p:cNvPr id="5" name="Rectângulo 4"/>
          <p:cNvSpPr/>
          <p:nvPr/>
        </p:nvSpPr>
        <p:spPr>
          <a:xfrm>
            <a:off x="0" y="1886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dirty="0" smtClean="0"/>
              <a:t>a inquisição é instituída em Portugal pela </a:t>
            </a:r>
            <a:br>
              <a:rPr lang="pt-PT" sz="3200" dirty="0" smtClean="0"/>
            </a:br>
            <a:r>
              <a:rPr lang="pt-PT" sz="3200" dirty="0" smtClean="0"/>
              <a:t>bula papal “Cum ad </a:t>
            </a:r>
            <a:r>
              <a:rPr lang="pt-PT" sz="3200" dirty="0" err="1" smtClean="0"/>
              <a:t>nihil</a:t>
            </a:r>
            <a:r>
              <a:rPr lang="pt-PT" sz="3200" dirty="0" smtClean="0"/>
              <a:t> </a:t>
            </a:r>
            <a:r>
              <a:rPr lang="pt-PT" sz="3200" dirty="0" err="1" smtClean="0"/>
              <a:t>magis</a:t>
            </a:r>
            <a:r>
              <a:rPr lang="pt-PT" sz="3200" dirty="0" smtClean="0"/>
              <a:t>” (1536)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6" name="Picture 4" descr="http://www.geocities.ws/atoleiros/images/inquisicao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0"/>
            <a:ext cx="10989386" cy="70193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3.bp.blogspot.com/-CbwLxd8lE4w/Tl3s7Qt0Q-I/AAAAAAAAAPo/grlDl-SZMiM/s400/DSEBAS%257E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260648"/>
            <a:ext cx="5324194" cy="6264696"/>
          </a:xfrm>
          <a:prstGeom prst="rect">
            <a:avLst/>
          </a:prstGeom>
          <a:noFill/>
        </p:spPr>
      </p:pic>
      <p:sp>
        <p:nvSpPr>
          <p:cNvPr id="5" name="Rectângulo 4"/>
          <p:cNvSpPr/>
          <p:nvPr/>
        </p:nvSpPr>
        <p:spPr>
          <a:xfrm>
            <a:off x="5868144" y="5373216"/>
            <a:ext cx="2952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dirty="0" smtClean="0"/>
              <a:t>D. Sebastião (1554—1578)</a:t>
            </a:r>
            <a:endParaRPr lang="pt-PT" dirty="0"/>
          </a:p>
        </p:txBody>
      </p:sp>
      <p:sp>
        <p:nvSpPr>
          <p:cNvPr id="4" name="Rectângulo 3"/>
          <p:cNvSpPr/>
          <p:nvPr/>
        </p:nvSpPr>
        <p:spPr>
          <a:xfrm>
            <a:off x="6156176" y="332656"/>
            <a:ext cx="2592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Alcácer Quibir 4 Agosto 1578 </a:t>
            </a:r>
            <a:endParaRPr lang="pt-PT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4.bp.blogspot.com/-3WU5l1LUo9U/UFcApKfWaxI/AAAAAAAAGbQ/rp_gGG7lpr4/s1600/Bandarr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32656"/>
            <a:ext cx="6372200" cy="6120680"/>
          </a:xfrm>
          <a:prstGeom prst="rect">
            <a:avLst/>
          </a:prstGeom>
          <a:noFill/>
        </p:spPr>
      </p:pic>
      <p:sp>
        <p:nvSpPr>
          <p:cNvPr id="3" name="Rectângulo 2"/>
          <p:cNvSpPr/>
          <p:nvPr/>
        </p:nvSpPr>
        <p:spPr>
          <a:xfrm>
            <a:off x="3779912" y="3244334"/>
            <a:ext cx="42484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i="1" dirty="0" smtClean="0"/>
          </a:p>
          <a:p>
            <a:endParaRPr lang="pt-PT" i="1" dirty="0" smtClean="0"/>
          </a:p>
          <a:p>
            <a:endParaRPr lang="pt-PT" i="1" dirty="0" smtClean="0"/>
          </a:p>
          <a:p>
            <a:endParaRPr lang="pt-PT" i="1" dirty="0" smtClean="0"/>
          </a:p>
          <a:p>
            <a:endParaRPr lang="pt-PT" i="1" dirty="0" smtClean="0"/>
          </a:p>
          <a:p>
            <a:endParaRPr lang="pt-PT" i="1" dirty="0" smtClean="0"/>
          </a:p>
          <a:p>
            <a:endParaRPr lang="pt-PT" i="1" dirty="0" smtClean="0"/>
          </a:p>
          <a:p>
            <a:endParaRPr lang="pt-PT" i="1" dirty="0" smtClean="0"/>
          </a:p>
          <a:p>
            <a:endParaRPr lang="pt-PT" i="1" dirty="0" smtClean="0"/>
          </a:p>
          <a:p>
            <a:endParaRPr lang="pt-PT" i="1" dirty="0" smtClean="0"/>
          </a:p>
          <a:p>
            <a:endParaRPr lang="pt-PT" i="1" dirty="0" smtClean="0"/>
          </a:p>
          <a:p>
            <a:r>
              <a:rPr lang="pt-PT" dirty="0" smtClean="0"/>
              <a:t>                   Bandarra (1500 —1556)</a:t>
            </a:r>
            <a:endParaRPr lang="pt-PT" dirty="0"/>
          </a:p>
        </p:txBody>
      </p:sp>
      <p:sp>
        <p:nvSpPr>
          <p:cNvPr id="4" name="Rectângulo 3"/>
          <p:cNvSpPr/>
          <p:nvPr/>
        </p:nvSpPr>
        <p:spPr>
          <a:xfrm>
            <a:off x="179512" y="-243408"/>
            <a:ext cx="244827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u="sng" dirty="0" smtClean="0"/>
          </a:p>
          <a:p>
            <a:endParaRPr lang="pt-PT" u="sng" dirty="0" smtClean="0"/>
          </a:p>
          <a:p>
            <a:r>
              <a:rPr lang="pt-PT" sz="2400" dirty="0" smtClean="0"/>
              <a:t>O  sebastianismo é anterior ao desaparecimento de D. Sebastião em Alcácer Quibir </a:t>
            </a:r>
            <a:endParaRPr lang="pt-P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2348880"/>
            <a:ext cx="8892480" cy="410445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PT" dirty="0" smtClean="0"/>
              <a:t>   </a:t>
            </a:r>
            <a:r>
              <a:rPr lang="pt-PT" sz="2800" dirty="0" smtClean="0"/>
              <a:t>“O máximo de existência irrealista que nos foi dado viver, e o máximo de coincidência com o nosso ser profundo, o sebastianismo representa a consciência delirada de uma fraqueza nacional, de uma carência, e essa carência é real”</a:t>
            </a:r>
          </a:p>
          <a:p>
            <a:pPr>
              <a:buNone/>
            </a:pPr>
            <a:r>
              <a:rPr lang="pt-PT" dirty="0" smtClean="0"/>
              <a:t>						</a:t>
            </a:r>
            <a:br>
              <a:rPr lang="pt-PT" dirty="0" smtClean="0"/>
            </a:br>
            <a:r>
              <a:rPr lang="pt-PT" dirty="0" smtClean="0"/>
              <a:t>					     </a:t>
            </a:r>
            <a:r>
              <a:rPr lang="pt-PT" sz="2800" dirty="0" smtClean="0"/>
              <a:t>Eduardo Lourenço 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                                                 </a:t>
            </a:r>
            <a:r>
              <a:rPr lang="pt-PT" sz="2000" dirty="0" smtClean="0"/>
              <a:t>O labirinto da saudade, p. 24</a:t>
            </a:r>
            <a:endParaRPr lang="pt-PT" sz="2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/>
              <a:t>sebastianismo, irrealismo, saudosismo e sentimento de perda irreparável</a:t>
            </a:r>
            <a:endParaRPr lang="pt-P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6" name="Picture 8" descr="http://www.portunes-online.com/data/_uploaded/image/P&amp;E%20da%20semana/terramoto-lisbo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1124744"/>
            <a:ext cx="10009112" cy="6192688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0" y="26064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 smtClean="0"/>
              <a:t>    </a:t>
            </a:r>
            <a:r>
              <a:rPr lang="pt-PT" sz="4000" dirty="0" smtClean="0"/>
              <a:t>terramoto, marmoto e </a:t>
            </a:r>
            <a:r>
              <a:rPr lang="pt-PT" sz="4000" dirty="0" err="1" smtClean="0"/>
              <a:t>piromoto</a:t>
            </a:r>
            <a:r>
              <a:rPr lang="pt-PT" sz="4000" dirty="0" smtClean="0"/>
              <a:t> (1755)</a:t>
            </a:r>
            <a:endParaRPr lang="pt-PT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netin.ese.ipcb.pt/cp_vulcao/images/lisb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998"/>
            <a:ext cx="9192266" cy="6824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dirty="0" smtClean="0"/>
              <a:t>p</a:t>
            </a:r>
            <a:r>
              <a:rPr lang="pt-PT" dirty="0" smtClean="0"/>
              <a:t>equeno </a:t>
            </a:r>
            <a:r>
              <a:rPr lang="pt-PT" dirty="0" smtClean="0"/>
              <a:t>país voltado ao mar…</a:t>
            </a:r>
            <a:br>
              <a:rPr lang="pt-PT" dirty="0" smtClean="0"/>
            </a:br>
            <a:endParaRPr lang="pt-PT" dirty="0"/>
          </a:p>
        </p:txBody>
      </p:sp>
      <p:pic>
        <p:nvPicPr>
          <p:cNvPr id="5" name="Picture 2" descr="http://univesp.ensinosuperior.sp.gov.br/media/paginas/images/2600/2575-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4000" cy="58588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http://www.eb23-cmdt-conceicao-silva.rcts.pt/sev/hgp/11.terramot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0"/>
            <a:ext cx="972108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pt-PT" dirty="0" smtClean="0"/>
              <a:t>invasões francesas</a:t>
            </a:r>
            <a:endParaRPr lang="pt-PT" dirty="0"/>
          </a:p>
        </p:txBody>
      </p:sp>
      <p:pic>
        <p:nvPicPr>
          <p:cNvPr id="39938" name="Picture 2" descr="http://www.regiaodeleiria.pt/wp-content/uploads/2010/03/invasões_francesa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3569" y="1412776"/>
            <a:ext cx="9347569" cy="5737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fotos.sapo.pt/aeI1hqNdG75L8tAkHOBa/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4496"/>
            <a:ext cx="9144000" cy="7039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vidaslusofonas.pt/antero08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166" y="-40249"/>
            <a:ext cx="5016906" cy="6898249"/>
          </a:xfrm>
          <a:prstGeom prst="rect">
            <a:avLst/>
          </a:prstGeom>
          <a:noFill/>
        </p:spPr>
      </p:pic>
      <p:sp>
        <p:nvSpPr>
          <p:cNvPr id="3" name="Rectângulo 2"/>
          <p:cNvSpPr/>
          <p:nvPr/>
        </p:nvSpPr>
        <p:spPr>
          <a:xfrm>
            <a:off x="5292080" y="3212976"/>
            <a:ext cx="385192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b="1" i="1" dirty="0" smtClean="0"/>
          </a:p>
          <a:p>
            <a:endParaRPr lang="pt-PT" b="1" i="1" dirty="0" smtClean="0"/>
          </a:p>
          <a:p>
            <a:endParaRPr lang="pt-PT" b="1" i="1" dirty="0" smtClean="0"/>
          </a:p>
          <a:p>
            <a:endParaRPr lang="pt-PT" b="1" i="1" dirty="0" smtClean="0"/>
          </a:p>
          <a:p>
            <a:endParaRPr lang="pt-PT" b="1" i="1" dirty="0" smtClean="0"/>
          </a:p>
          <a:p>
            <a:endParaRPr lang="pt-PT" b="1" i="1" dirty="0" smtClean="0"/>
          </a:p>
          <a:p>
            <a:endParaRPr lang="pt-PT" b="1" i="1" dirty="0" smtClean="0"/>
          </a:p>
          <a:p>
            <a:endParaRPr lang="pt-PT" b="1" i="1" dirty="0" smtClean="0"/>
          </a:p>
          <a:p>
            <a:endParaRPr lang="pt-PT" b="1" i="1" dirty="0" smtClean="0"/>
          </a:p>
          <a:p>
            <a:endParaRPr lang="pt-PT" b="1" i="1" dirty="0" smtClean="0"/>
          </a:p>
          <a:p>
            <a:r>
              <a:rPr lang="pt-PT" sz="2800" dirty="0" smtClean="0"/>
              <a:t>       Antero de Quental  </a:t>
            </a:r>
          </a:p>
          <a:p>
            <a:r>
              <a:rPr lang="pt-PT" sz="2800" dirty="0" smtClean="0"/>
              <a:t>            (1842-1891</a:t>
            </a:r>
            <a:r>
              <a:rPr lang="pt-PT" dirty="0" smtClean="0"/>
              <a:t>) </a:t>
            </a:r>
            <a:endParaRPr lang="pt-PT" dirty="0"/>
          </a:p>
        </p:txBody>
      </p:sp>
      <p:pic>
        <p:nvPicPr>
          <p:cNvPr id="150530" name="Picture 2" descr="http://2.bp.blogspot.com/-C5ssooJZkfk/T47i0TcP2lI/AAAAAAAAAtc/VVtm7_5q6lo/s1600/3616297009_53d7307c6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692696"/>
            <a:ext cx="3419381" cy="51487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pt-PT" sz="4600" dirty="0" smtClean="0"/>
              <a:t/>
            </a:r>
            <a:br>
              <a:rPr lang="pt-PT" sz="4600" dirty="0" smtClean="0"/>
            </a:br>
            <a:r>
              <a:rPr lang="pt-PT" sz="4600" dirty="0" smtClean="0"/>
              <a:t>“</a:t>
            </a:r>
            <a:r>
              <a:rPr lang="pt-PT" sz="6500" dirty="0" smtClean="0"/>
              <a:t>Causas da decadência dos povos peninsulares</a:t>
            </a:r>
            <a:r>
              <a:rPr lang="pt-PT" sz="4600" dirty="0" smtClean="0"/>
              <a:t>”</a:t>
            </a:r>
          </a:p>
          <a:p>
            <a:pPr algn="ctr">
              <a:buNone/>
            </a:pPr>
            <a:endParaRPr lang="pt-PT" sz="4600" dirty="0" smtClean="0"/>
          </a:p>
          <a:p>
            <a:pPr>
              <a:buNone/>
            </a:pPr>
            <a:r>
              <a:rPr lang="pt-PT" dirty="0" smtClean="0"/>
              <a:t>(…)</a:t>
            </a:r>
          </a:p>
          <a:p>
            <a:pPr algn="just">
              <a:buNone/>
            </a:pPr>
            <a:r>
              <a:rPr lang="pt-PT" dirty="0" smtClean="0"/>
              <a:t>“Ora esses fenómenos capitais são três, e de três espécies: um moral, outro político, outro económico. O primeiro é a transformação do </a:t>
            </a:r>
            <a:r>
              <a:rPr lang="pt-PT" i="1" dirty="0" smtClean="0"/>
              <a:t>catolicismo</a:t>
            </a:r>
            <a:r>
              <a:rPr lang="pt-PT" dirty="0" smtClean="0"/>
              <a:t>, pelo Concílio de Trento. O segundo, o estabelecimento do </a:t>
            </a:r>
            <a:r>
              <a:rPr lang="pt-PT" i="1" dirty="0" smtClean="0"/>
              <a:t>absolutismo</a:t>
            </a:r>
            <a:r>
              <a:rPr lang="pt-PT" dirty="0" smtClean="0"/>
              <a:t>, pela ruína das liberdades locais. O terceiro, o desenvolvimento das </a:t>
            </a:r>
            <a:r>
              <a:rPr lang="pt-PT" i="1" dirty="0" smtClean="0"/>
              <a:t>conquistas</a:t>
            </a:r>
            <a:r>
              <a:rPr lang="pt-PT" dirty="0" smtClean="0"/>
              <a:t> longínquas. </a:t>
            </a:r>
          </a:p>
          <a:p>
            <a:pPr algn="just">
              <a:buNone/>
            </a:pPr>
            <a:r>
              <a:rPr lang="pt-PT" dirty="0" smtClean="0"/>
              <a:t>(…)</a:t>
            </a:r>
          </a:p>
          <a:p>
            <a:pPr algn="just">
              <a:buNone/>
            </a:pPr>
            <a:r>
              <a:rPr lang="pt-PT" dirty="0" smtClean="0"/>
              <a:t>a expulsão dos judeus e mouros empobrece as duas nações, paralisa o comércio e a indústria, e dá um golpe mortal na agricultura em todo o Sul da Espanha: a perseguição dos cristãos-novos faz desaparecer os capitais: a Inquisição passa os mares, e, tornando-nos hostis os índios, impedindo a fusão dos conquistadores e dos conquistados</a:t>
            </a:r>
          </a:p>
          <a:p>
            <a:pPr algn="just">
              <a:buNone/>
            </a:pPr>
            <a:r>
              <a:rPr lang="pt-PT" dirty="0" smtClean="0"/>
              <a:t>…</a:t>
            </a:r>
          </a:p>
          <a:p>
            <a:pPr algn="just">
              <a:buNone/>
            </a:pPr>
            <a:r>
              <a:rPr lang="pt-PT" dirty="0" smtClean="0"/>
              <a:t>A escravatura (além de todas as suas deploráveis consequências morais) esterilizou pelo trabalho servil. Só o trabalho livre é fecundo: só os resultados do trabalho livre são duradouros.”</a:t>
            </a:r>
          </a:p>
          <a:p>
            <a:pPr algn="just">
              <a:buNone/>
            </a:pPr>
            <a:endParaRPr lang="pt-PT" dirty="0" smtClean="0"/>
          </a:p>
          <a:p>
            <a:pPr algn="ctr">
              <a:buNone/>
            </a:pPr>
            <a:r>
              <a:rPr lang="pt-PT" dirty="0" smtClean="0"/>
              <a:t>						              Antero de Quental (1871) </a:t>
            </a:r>
          </a:p>
          <a:p>
            <a:pPr algn="ctr">
              <a:buNone/>
            </a:pPr>
            <a:r>
              <a:rPr lang="pt-PT" dirty="0" smtClean="0"/>
              <a:t>							Causas da decadência dos povos 					               peninsulares, Lisboa: Ulmeiro, 				                       pp. 30, 45 e 60.</a:t>
            </a:r>
          </a:p>
          <a:p>
            <a:pPr>
              <a:buNone/>
            </a:pPr>
            <a:endParaRPr lang="pt-P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pt-PT" b="1" dirty="0" smtClean="0">
                <a:solidFill>
                  <a:srgbClr val="C00000"/>
                </a:solidFill>
              </a:rPr>
              <a:t/>
            </a:r>
            <a:br>
              <a:rPr lang="pt-PT" b="1" dirty="0" smtClean="0">
                <a:solidFill>
                  <a:srgbClr val="C00000"/>
                </a:solidFill>
              </a:rPr>
            </a:br>
            <a:r>
              <a:rPr lang="pt-PT" sz="4800" b="1" dirty="0" smtClean="0">
                <a:solidFill>
                  <a:srgbClr val="C00000"/>
                </a:solidFill>
              </a:rPr>
              <a:t>episódios </a:t>
            </a:r>
            <a:r>
              <a:rPr lang="pt-PT" sz="4800" b="1" dirty="0" smtClean="0">
                <a:solidFill>
                  <a:srgbClr val="C00000"/>
                </a:solidFill>
              </a:rPr>
              <a:t>felizes </a:t>
            </a:r>
            <a:r>
              <a:rPr lang="pt-PT" b="1" dirty="0" smtClean="0">
                <a:solidFill>
                  <a:srgbClr val="C00000"/>
                </a:solidFill>
              </a:rPr>
              <a:t/>
            </a:r>
            <a:br>
              <a:rPr lang="pt-PT" b="1" dirty="0" smtClean="0">
                <a:solidFill>
                  <a:srgbClr val="C00000"/>
                </a:solidFill>
              </a:rPr>
            </a:br>
            <a:endParaRPr lang="pt-PT" b="1" dirty="0">
              <a:solidFill>
                <a:schemeClr val="tx2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259632" y="1600200"/>
            <a:ext cx="7427168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pt-PT" b="1" dirty="0" smtClean="0">
              <a:solidFill>
                <a:schemeClr val="tx2"/>
              </a:solidFill>
            </a:endParaRPr>
          </a:p>
          <a:p>
            <a:r>
              <a:rPr lang="pt-PT" dirty="0" smtClean="0"/>
              <a:t>Fim da escravatura (1761) </a:t>
            </a:r>
          </a:p>
          <a:p>
            <a:r>
              <a:rPr lang="pt-PT" dirty="0" smtClean="0"/>
              <a:t>Independência do Brasil (1825)</a:t>
            </a:r>
          </a:p>
          <a:p>
            <a:r>
              <a:rPr lang="pt-PT" dirty="0" smtClean="0"/>
              <a:t>Implantação da República (1910)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http://upload.wikimedia.org/wikipedia/commons/thumb/2/23/Juliao14.JPG/250px-Juliao1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896544" cy="6953093"/>
          </a:xfrm>
          <a:prstGeom prst="rect">
            <a:avLst/>
          </a:prstGeom>
          <a:noFill/>
        </p:spPr>
      </p:pic>
      <p:sp>
        <p:nvSpPr>
          <p:cNvPr id="3" name="Rectângulo 2"/>
          <p:cNvSpPr/>
          <p:nvPr/>
        </p:nvSpPr>
        <p:spPr>
          <a:xfrm>
            <a:off x="5148064" y="980728"/>
            <a:ext cx="3995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600" dirty="0" smtClean="0"/>
              <a:t>Portugal foi </a:t>
            </a:r>
          </a:p>
          <a:p>
            <a:pPr algn="ctr"/>
            <a:r>
              <a:rPr lang="pt-PT" sz="3600" dirty="0" smtClean="0"/>
              <a:t>o primeiro país a abolir a escravatura            (1761)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/>
          </a:bodyPr>
          <a:lstStyle/>
          <a:p>
            <a:r>
              <a:rPr lang="pt-PT" sz="4000" dirty="0" smtClean="0"/>
              <a:t>Portugal pioneiro do abolicionismo</a:t>
            </a:r>
            <a:endParaRPr lang="pt-PT" sz="40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340768"/>
            <a:ext cx="8892480" cy="511256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t-PT" sz="5900" dirty="0" smtClean="0"/>
              <a:t>       </a:t>
            </a:r>
            <a:r>
              <a:rPr lang="pt-PT" sz="9600" dirty="0" smtClean="0"/>
              <a:t>O Marques de Pombal aboliu a escravatura em Portugal e na Índia por decreto de 12 de Fevereiro de 1761. Mais tarde,  no reinado de D. </a:t>
            </a:r>
            <a:r>
              <a:rPr lang="pt-PT" sz="9600" dirty="0" err="1" smtClean="0"/>
              <a:t>Luis</a:t>
            </a:r>
            <a:r>
              <a:rPr lang="pt-PT" sz="9600" dirty="0" smtClean="0"/>
              <a:t>, foi proclamada  a abolição da escravatura  em todo o território português. </a:t>
            </a:r>
          </a:p>
          <a:p>
            <a:pPr algn="just">
              <a:buNone/>
            </a:pPr>
            <a:endParaRPr lang="pt-PT" sz="7400" dirty="0" smtClean="0"/>
          </a:p>
          <a:p>
            <a:pPr algn="just">
              <a:buNone/>
            </a:pPr>
            <a:r>
              <a:rPr lang="pt-PT" sz="7400" dirty="0" smtClean="0"/>
              <a:t>     </a:t>
            </a:r>
            <a:r>
              <a:rPr lang="pt-PT" sz="14400" dirty="0" smtClean="0"/>
              <a:t>“Todos os indivíduos dos dois sexos, sem </a:t>
            </a:r>
            <a:r>
              <a:rPr lang="pt-PT" sz="14400" dirty="0" err="1" smtClean="0"/>
              <a:t>excepção</a:t>
            </a:r>
            <a:r>
              <a:rPr lang="pt-PT" sz="14400" dirty="0" smtClean="0"/>
              <a:t> alguma, que no mencionado dia se acharem na condição de escravos, passarão à de libertos e gozarão de todos os direitos e ficarão sujeitos a todos o deveres concedidos e impostos aos libertos pelo decreto de 19 de Dezembro de 1854.“</a:t>
            </a:r>
          </a:p>
        </p:txBody>
      </p:sp>
      <p:sp>
        <p:nvSpPr>
          <p:cNvPr id="6" name="Rectângulo 5"/>
          <p:cNvSpPr/>
          <p:nvPr/>
        </p:nvSpPr>
        <p:spPr>
          <a:xfrm>
            <a:off x="179512" y="1628801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 </a:t>
            </a:r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28184" y="274638"/>
            <a:ext cx="2664296" cy="4522514"/>
          </a:xfrm>
        </p:spPr>
        <p:txBody>
          <a:bodyPr>
            <a:normAutofit/>
          </a:bodyPr>
          <a:lstStyle/>
          <a:p>
            <a:r>
              <a:rPr lang="pt-PT" sz="4000" dirty="0" smtClean="0"/>
              <a:t>Portugal  </a:t>
            </a:r>
            <a:br>
              <a:rPr lang="pt-PT" sz="4000" dirty="0" smtClean="0"/>
            </a:br>
            <a:r>
              <a:rPr lang="pt-PT" sz="4000" dirty="0" smtClean="0"/>
              <a:t>foi também pioneiro do comércio </a:t>
            </a:r>
            <a:br>
              <a:rPr lang="pt-PT" sz="4000" dirty="0" smtClean="0"/>
            </a:br>
            <a:r>
              <a:rPr lang="pt-PT" sz="4000" dirty="0" smtClean="0"/>
              <a:t>de escravos</a:t>
            </a:r>
            <a:endParaRPr lang="pt-PT" sz="4000" dirty="0"/>
          </a:p>
        </p:txBody>
      </p:sp>
      <p:sp>
        <p:nvSpPr>
          <p:cNvPr id="6" name="Rectângulo 5"/>
          <p:cNvSpPr/>
          <p:nvPr/>
        </p:nvSpPr>
        <p:spPr>
          <a:xfrm>
            <a:off x="179512" y="1628801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 </a:t>
            </a:r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</p:txBody>
      </p:sp>
      <p:pic>
        <p:nvPicPr>
          <p:cNvPr id="153602" name="Picture 2" descr="http://1.bp.blogspot.com/_5yFScX-upgw/S_ntdubXBzI/AAAAAAAAAiw/JTuIAKtK0ZE/s400/untitle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127286" cy="6879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independência do Brasil</a:t>
            </a:r>
            <a:endParaRPr lang="pt-PT" dirty="0"/>
          </a:p>
        </p:txBody>
      </p:sp>
      <p:pic>
        <p:nvPicPr>
          <p:cNvPr id="152578" name="Picture 2" descr="http://www.bussolaescolar.com.br/historia_do_brasil/independencia_do_brasi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1422508"/>
            <a:ext cx="10303613" cy="5478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pt-PT" dirty="0" smtClean="0"/>
              <a:t>a</a:t>
            </a:r>
            <a:r>
              <a:rPr lang="pt-PT" dirty="0" smtClean="0"/>
              <a:t>o </a:t>
            </a:r>
            <a:r>
              <a:rPr lang="pt-PT" dirty="0" smtClean="0"/>
              <a:t>mar e ao seu fascínio de infinito</a:t>
            </a:r>
            <a:endParaRPr lang="pt-PT" dirty="0"/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73829" y="1268760"/>
            <a:ext cx="1004788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 família real portuguesa no Brasil</a:t>
            </a:r>
            <a:endParaRPr lang="pt-PT" dirty="0"/>
          </a:p>
        </p:txBody>
      </p:sp>
      <p:pic>
        <p:nvPicPr>
          <p:cNvPr id="156674" name="Picture 2" descr="http://andersonyankee.files.wordpress.com/2012/01/familia-rea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9553" y="1412776"/>
            <a:ext cx="9193553" cy="5618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4.bp.blogspot.com/_UWqEyXzes8I/TJQO1H3tq-I/AAAAAAAAFdI/z3mEA4qqL_0/s1600/300px-Dom_Pedro_compondo_hino_da_independenc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3518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paulocannizzaro.com.br/uploads/7E7_Independencia_brasil_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1340768"/>
            <a:ext cx="10388600" cy="5517232"/>
          </a:xfrm>
          <a:prstGeom prst="rect">
            <a:avLst/>
          </a:prstGeom>
          <a:noFill/>
        </p:spPr>
      </p:pic>
      <p:sp>
        <p:nvSpPr>
          <p:cNvPr id="5" name="Rectângulo 4"/>
          <p:cNvSpPr/>
          <p:nvPr/>
        </p:nvSpPr>
        <p:spPr>
          <a:xfrm>
            <a:off x="-324544" y="0"/>
            <a:ext cx="97930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dirty="0" smtClean="0"/>
              <a:t>nas margens do Ipiranga, o príncipe regente proclama a independência do Brasil: “independência ou morte!”</a:t>
            </a:r>
            <a:endParaRPr lang="pt-PT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188640"/>
            <a:ext cx="91440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4400" dirty="0" smtClean="0"/>
              <a:t>implantação da República (1910)</a:t>
            </a:r>
          </a:p>
        </p:txBody>
      </p:sp>
      <p:pic>
        <p:nvPicPr>
          <p:cNvPr id="158722" name="Picture 2" descr="https://encrypted-tbn2.gstatic.com/images?q=tbn:ANd9GcSV62fWy3b0g9wpLS-8AjzrUBENAqsz7xfoBv2lfSFlaxs-FdKLv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0475" y="1268760"/>
            <a:ext cx="10563661" cy="5589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1.bp.blogspot.com/-Wtzu7gxyvts/Toy9x7hvLZI/AAAAAAAABaM/79TFBm_Wx1U/s1600/implanta%25C3%25A7%25C3%25A3o%2B5%2Bde%2BOutubr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6944809" cy="6858000"/>
          </a:xfrm>
          <a:prstGeom prst="rect">
            <a:avLst/>
          </a:prstGeom>
          <a:noFill/>
        </p:spPr>
      </p:pic>
      <p:sp>
        <p:nvSpPr>
          <p:cNvPr id="3" name="Rectângulo 2"/>
          <p:cNvSpPr/>
          <p:nvPr/>
        </p:nvSpPr>
        <p:spPr>
          <a:xfrm>
            <a:off x="251520" y="332656"/>
            <a:ext cx="3744416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t-PT" sz="2400" dirty="0" smtClean="0"/>
              <a:t>“o patriotismo fora a sua arma ideológica antes do triunfo, seria a sua justificação permanente apos 1910</a:t>
            </a:r>
          </a:p>
          <a:p>
            <a:pPr>
              <a:buNone/>
            </a:pPr>
            <a:r>
              <a:rPr lang="pt-PT" sz="2400" dirty="0" smtClean="0"/>
              <a:t>(…)</a:t>
            </a:r>
          </a:p>
          <a:p>
            <a:pPr>
              <a:buNone/>
            </a:pPr>
            <a:r>
              <a:rPr lang="pt-PT" sz="2400" dirty="0" smtClean="0"/>
              <a:t>uma </a:t>
            </a:r>
            <a:r>
              <a:rPr lang="pt-PT" sz="2400" i="1" dirty="0" smtClean="0"/>
              <a:t>Pátria</a:t>
            </a:r>
            <a:r>
              <a:rPr lang="pt-PT" sz="2400" dirty="0" smtClean="0"/>
              <a:t>, aquela mesma que em música e palavras se definira na </a:t>
            </a:r>
            <a:r>
              <a:rPr lang="pt-PT" sz="2400" i="1" dirty="0" smtClean="0"/>
              <a:t>Portuguesa</a:t>
            </a:r>
            <a:r>
              <a:rPr lang="pt-PT" sz="2400" dirty="0" smtClean="0"/>
              <a:t>, como ‘</a:t>
            </a:r>
            <a:r>
              <a:rPr lang="pt-PT" sz="2400" dirty="0" err="1" smtClean="0"/>
              <a:t>herois</a:t>
            </a:r>
            <a:r>
              <a:rPr lang="pt-PT" sz="2400" dirty="0" smtClean="0"/>
              <a:t> do mar, nobre povo, nação valente’”</a:t>
            </a:r>
          </a:p>
          <a:p>
            <a:pPr>
              <a:buNone/>
            </a:pPr>
            <a:r>
              <a:rPr lang="pt-PT" dirty="0" smtClean="0"/>
              <a:t>                                               </a:t>
            </a:r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endParaRPr lang="pt-PT" dirty="0" smtClean="0"/>
          </a:p>
          <a:p>
            <a:pPr>
              <a:buNone/>
            </a:pPr>
            <a:r>
              <a:rPr lang="pt-PT" dirty="0" smtClean="0"/>
              <a:t>Eduardo Lourenço, Labirinto da Saudade, Lisboa: D. Quixote, 1978, </a:t>
            </a:r>
          </a:p>
          <a:p>
            <a:pPr>
              <a:buNone/>
            </a:pPr>
            <a:r>
              <a:rPr lang="pt-PT" dirty="0" smtClean="0"/>
              <a:t>p. 28</a:t>
            </a:r>
          </a:p>
          <a:p>
            <a:pPr>
              <a:buNone/>
            </a:pPr>
            <a:endParaRPr lang="pt-P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4.bp.blogspot.com/_8Gssc1RcLss/TKsVawb_deI/AAAAAAAAAvY/HJ67JMqKPCM/s400/republic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2153" y="0"/>
            <a:ext cx="92593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sz="5300" b="1" dirty="0" smtClean="0">
                <a:solidFill>
                  <a:srgbClr val="C00000"/>
                </a:solidFill>
              </a:rPr>
              <a:t>o </a:t>
            </a:r>
            <a:r>
              <a:rPr lang="pt-PT" sz="5300" b="1" dirty="0" smtClean="0">
                <a:solidFill>
                  <a:srgbClr val="C00000"/>
                </a:solidFill>
              </a:rPr>
              <a:t>estado </a:t>
            </a:r>
            <a:r>
              <a:rPr lang="pt-PT" sz="5300" b="1" dirty="0" smtClean="0">
                <a:solidFill>
                  <a:srgbClr val="C00000"/>
                </a:solidFill>
              </a:rPr>
              <a:t>novo</a:t>
            </a:r>
            <a:br>
              <a:rPr lang="pt-PT" sz="5300" b="1" dirty="0" smtClean="0">
                <a:solidFill>
                  <a:srgbClr val="C00000"/>
                </a:solidFill>
              </a:rPr>
            </a:br>
            <a:r>
              <a:rPr lang="pt-PT" sz="4900" dirty="0" smtClean="0"/>
              <a:t/>
            </a:r>
            <a:br>
              <a:rPr lang="pt-PT" sz="4900" dirty="0" smtClean="0"/>
            </a:br>
            <a:endParaRPr lang="pt-PT" sz="4900" dirty="0"/>
          </a:p>
        </p:txBody>
      </p:sp>
      <p:pic>
        <p:nvPicPr>
          <p:cNvPr id="36866" name="Picture 2" descr="http://jpn.icicom.up.pt/imagens/pais/Estado_Nov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5856651" cy="4392488"/>
          </a:xfrm>
          <a:prstGeom prst="rect">
            <a:avLst/>
          </a:prstGeom>
          <a:noFill/>
        </p:spPr>
      </p:pic>
      <p:pic>
        <p:nvPicPr>
          <p:cNvPr id="36868" name="Picture 4" descr="http://25.media.tumblr.com/tumblr_mawud3ZPSS1rogezto1_40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81" y="2060848"/>
            <a:ext cx="2583493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http://image.slidesharecdn.com/prisespolticasdoestadonovo-97-2003-100125182427-phpapp02/95/slide-3-728.jpg?12644655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61048" y="-4491880"/>
            <a:ext cx="20018224" cy="15049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36196" name="Picture 4" descr="http://1.bp.blogspot.com/-m_QenI4FaDU/T5vFPC1IyuI/AAAAAAAAABg/eWpFyz12C9Q/s1600/estado-novo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-137302"/>
            <a:ext cx="9527590" cy="7246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3168352" cy="1642194"/>
          </a:xfrm>
        </p:spPr>
        <p:txBody>
          <a:bodyPr/>
          <a:lstStyle/>
          <a:p>
            <a:pPr algn="l"/>
            <a:r>
              <a:rPr lang="pt-PT" dirty="0" smtClean="0"/>
              <a:t>    </a:t>
            </a:r>
            <a:r>
              <a:rPr lang="pt-PT" dirty="0" smtClean="0"/>
              <a:t>censura                            </a:t>
            </a:r>
            <a:endParaRPr lang="pt-PT" dirty="0"/>
          </a:p>
        </p:txBody>
      </p:sp>
      <p:pic>
        <p:nvPicPr>
          <p:cNvPr id="160778" name="Picture 10" descr="http://2.bp.blogspot.com/_VN_4DzOZmpI/SDWtEUaFJcI/AAAAAAAAAMs/yPrWtW7MVBI/s320/fernando_cout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8640"/>
            <a:ext cx="4440641" cy="6408712"/>
          </a:xfrm>
          <a:prstGeom prst="rect">
            <a:avLst/>
          </a:prstGeom>
          <a:noFill/>
        </p:spPr>
      </p:pic>
      <p:pic>
        <p:nvPicPr>
          <p:cNvPr id="160780" name="Picture 12" descr="http://bimg1.mlstatic.com/carta-com-censura-1-dia-estado-novo-palegre-ppasso-fund_MLB-F-2820214718_06201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73016"/>
            <a:ext cx="3888432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32856"/>
          </a:xfrm>
        </p:spPr>
        <p:txBody>
          <a:bodyPr>
            <a:normAutofit/>
          </a:bodyPr>
          <a:lstStyle/>
          <a:p>
            <a:r>
              <a:rPr lang="pt-PT" sz="4000" dirty="0" smtClean="0"/>
              <a:t>d</a:t>
            </a:r>
            <a:r>
              <a:rPr lang="pt-PT" sz="4000" dirty="0" smtClean="0"/>
              <a:t>aqui </a:t>
            </a:r>
            <a:r>
              <a:rPr lang="pt-PT" sz="4000" dirty="0" smtClean="0"/>
              <a:t>irão sair os maiores navegadores de </a:t>
            </a:r>
            <a:r>
              <a:rPr lang="pt-PT" sz="4000" dirty="0" smtClean="0"/>
              <a:t>sempre - </a:t>
            </a:r>
            <a:r>
              <a:rPr lang="pt-PT" sz="4000" dirty="0" smtClean="0"/>
              <a:t>p</a:t>
            </a:r>
            <a:r>
              <a:rPr lang="pt-PT" sz="4000" dirty="0" smtClean="0"/>
              <a:t>or </a:t>
            </a:r>
            <a:r>
              <a:rPr lang="pt-PT" sz="4000" dirty="0" smtClean="0"/>
              <a:t>isso o mar é português</a:t>
            </a:r>
            <a:r>
              <a:rPr lang="pt-PT" dirty="0" smtClean="0"/>
              <a:t/>
            </a:r>
            <a:br>
              <a:rPr lang="pt-PT" dirty="0" smtClean="0"/>
            </a:br>
            <a:endParaRPr lang="pt-PT" dirty="0"/>
          </a:p>
        </p:txBody>
      </p:sp>
      <p:pic>
        <p:nvPicPr>
          <p:cNvPr id="115714" name="Picture 2" descr="http://3.bp.blogspot.com/_uV82c2Xc4v8/TL8M8xDWdiI/AAAAAAAAAMw/0bq3TgvnxzM/s1600/Mar+Portuguê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916832"/>
            <a:ext cx="5040560" cy="4751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570186"/>
          </a:xfrm>
        </p:spPr>
        <p:txBody>
          <a:bodyPr/>
          <a:lstStyle/>
          <a:p>
            <a:pPr algn="l"/>
            <a:r>
              <a:rPr lang="pt-PT" dirty="0" smtClean="0"/>
              <a:t>     presos políticos</a:t>
            </a:r>
            <a:endParaRPr lang="pt-PT" dirty="0"/>
          </a:p>
        </p:txBody>
      </p:sp>
      <p:pic>
        <p:nvPicPr>
          <p:cNvPr id="160772" name="Picture 4" descr="https://encrypted-tbn2.gstatic.com/images?q=tbn:ANd9GcTZvHTUbmIfxuq0CK-l4M5flfaRmgb1wxwMoJW-v6qlJxY3mNZS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284984"/>
            <a:ext cx="7848872" cy="3348372"/>
          </a:xfrm>
          <a:prstGeom prst="rect">
            <a:avLst/>
          </a:prstGeom>
          <a:noFill/>
        </p:spPr>
      </p:pic>
      <p:pic>
        <p:nvPicPr>
          <p:cNvPr id="160776" name="Picture 8" descr="http://3.bp.blogspot.com/_u6jEdQP_ieY/ShX6kZa6-bI/AAAAAAAAAZY/6Pg-JTioWss/s400/salazar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32656"/>
            <a:ext cx="2592288" cy="25031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692696"/>
            <a:ext cx="8686800" cy="724942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      tortura</a:t>
            </a:r>
            <a:endParaRPr lang="pt-PT" dirty="0"/>
          </a:p>
        </p:txBody>
      </p:sp>
      <p:pic>
        <p:nvPicPr>
          <p:cNvPr id="160770" name="Picture 2" descr="http://mulher50a60.blogs.sapo.pt/arquivo/salaz16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88640"/>
            <a:ext cx="4525332" cy="6412492"/>
          </a:xfrm>
          <a:prstGeom prst="rect">
            <a:avLst/>
          </a:prstGeom>
          <a:noFill/>
        </p:spPr>
      </p:pic>
      <p:pic>
        <p:nvPicPr>
          <p:cNvPr id="163842" name="Picture 2" descr="http://caminhosdamemoria.files.wordpress.com/2009/02/int1.jpg?w=51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89040"/>
            <a:ext cx="3744416" cy="2808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://lusatrilogia.com/wp-content/uploads/2012/05/1965-Gare-de-Austerlitz-Paris-690x34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12976"/>
            <a:ext cx="8496944" cy="3402125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467544" y="908720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 smtClean="0"/>
              <a:t>i</a:t>
            </a:r>
            <a:r>
              <a:rPr lang="pt-PT" sz="4400" dirty="0" smtClean="0"/>
              <a:t>migração massiva</a:t>
            </a:r>
            <a:endParaRPr lang="pt-PT" sz="4400" dirty="0"/>
          </a:p>
        </p:txBody>
      </p:sp>
      <p:pic>
        <p:nvPicPr>
          <p:cNvPr id="167940" name="Picture 4" descr="http://c6.quickcachr.fotos.sapo.pt/i/N810624ea/8321315_SmAn1.jpe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260648"/>
            <a:ext cx="2117035" cy="26462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http://upload.wikimedia.org/wikipedia/commons/thumb/a/a6/Sempreatentos...aoperigo!.jpg/248px-Sempreatentos...aoperigo!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72262"/>
            <a:ext cx="3608550" cy="3084730"/>
          </a:xfrm>
          <a:prstGeom prst="rect">
            <a:avLst/>
          </a:prstGeom>
          <a:noFill/>
        </p:spPr>
      </p:pic>
      <p:pic>
        <p:nvPicPr>
          <p:cNvPr id="164870" name="Picture 6" descr="http://upload.wikimedia.org/wikipedia/commons/thumb/4/4d/Desfiledo10deJunhonamarginaldeLuanda.jpg/350px-Desfiledo10deJunhonamarginaldeLuanda.jpg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526908"/>
            <a:ext cx="4536504" cy="3331092"/>
          </a:xfrm>
          <a:prstGeom prst="rect">
            <a:avLst/>
          </a:prstGeom>
          <a:noFill/>
        </p:spPr>
      </p:pic>
      <p:pic>
        <p:nvPicPr>
          <p:cNvPr id="164872" name="Picture 8" descr="http://1.bp.blogspot.com/-5lY6Mkemd8Q/TcE3l5_uIAI/AAAAAAAAeoc/GQWrtIlJv5I/s1600/manel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490955"/>
            <a:ext cx="3528392" cy="303367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323528" y="764704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 smtClean="0"/>
              <a:t>guerra colonial</a:t>
            </a:r>
            <a:endParaRPr lang="pt-PT" sz="4400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://image.slidesharecdn.com/25deabrilde1974-100422124959-phpapp02-120523115503-phpapp01/95/slide-1-728.jpg?13377921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261442" cy="69460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2.bp.blogspot.com/-Azbrodss5XI/UXcVXUrnBXI/AAAAAAAAAdQ/NkVX9wDNX5I/s1600/25abril2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0"/>
            <a:ext cx="5023450" cy="688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3.bp.blogspot.com/-CoTL28RHN9g/UH6aIefEmQI/AAAAAAAAwQQ/cVilKMxHW3o/s1600/25+de+abril+II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66094" y="0"/>
            <a:ext cx="981009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http://img8.imageshack.us/img8/9141/25deabril3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7911" y="-171400"/>
            <a:ext cx="11042241" cy="70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4.bp.blogspot.com/-AUs4ZXsUJpo/UBAV5H4iCsI/AAAAAAAAAgc/VHya1ij56Dg/s1600/25Abril0850_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9003" y="-52170"/>
            <a:ext cx="9453003" cy="6989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Chaimite no Largo do Carmo, soldados na Baixa de Lisboa durante a Revolução dos cravos em 19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914284" cy="73242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1729</Words>
  <Application>Microsoft Office PowerPoint</Application>
  <PresentationFormat>Apresentação no Ecrã (4:3)</PresentationFormat>
  <Paragraphs>555</Paragraphs>
  <Slides>132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132</vt:i4>
      </vt:variant>
    </vt:vector>
  </HeadingPairs>
  <TitlesOfParts>
    <vt:vector size="133" baseType="lpstr">
      <vt:lpstr>Tema do Office</vt:lpstr>
      <vt:lpstr> Jangada de  pedra</vt:lpstr>
      <vt:lpstr>Diapositivo 2</vt:lpstr>
      <vt:lpstr>promessas</vt:lpstr>
      <vt:lpstr>resgate e traição</vt:lpstr>
      <vt:lpstr>que pais é este?</vt:lpstr>
      <vt:lpstr> país partido ao meio pelo rio Tejo: um norte católico e laborioso; um sul árabe, escaldante e vermelho </vt:lpstr>
      <vt:lpstr>pequeno país voltado ao mar… </vt:lpstr>
      <vt:lpstr>ao mar e ao seu fascínio de infinito</vt:lpstr>
      <vt:lpstr>daqui irão sair os maiores navegadores de sempre - por isso o mar é português </vt:lpstr>
      <vt:lpstr>Diapositivo 10</vt:lpstr>
      <vt:lpstr>Diapositivo 11</vt:lpstr>
      <vt:lpstr> o mar português ainda hoje é conhecido por oferecer as maiores ondas do mundo, verdadeiras preciosidades dos surfistas </vt:lpstr>
      <vt:lpstr>Diapositivo 13</vt:lpstr>
      <vt:lpstr>Diapositivo 14</vt:lpstr>
      <vt:lpstr>Diapositivo 15</vt:lpstr>
      <vt:lpstr>  que povo é este?   </vt:lpstr>
      <vt:lpstr>que misturas se fizeram aqui ?</vt:lpstr>
      <vt:lpstr>a reconquista cristã começou no seculo XII</vt:lpstr>
      <vt:lpstr>Diapositivo 19</vt:lpstr>
      <vt:lpstr>Diapositivo 20</vt:lpstr>
      <vt:lpstr>Diapositivo 21</vt:lpstr>
      <vt:lpstr>Diapositivo 22</vt:lpstr>
      <vt:lpstr>Diapositivo 23</vt:lpstr>
      <vt:lpstr>Diapositivo 24</vt:lpstr>
      <vt:lpstr>um rei poeta que manda plantar pinhais para fazer barcos  D. Dinis  (1261 -1325) </vt:lpstr>
      <vt:lpstr>Diapositivo 26</vt:lpstr>
      <vt:lpstr>D. Dinis funda também a Universidade de Coimbra, uma das mais antigas da Europa (1290)</vt:lpstr>
      <vt:lpstr>Diapositivo 28</vt:lpstr>
      <vt:lpstr>Diapositivo 29</vt:lpstr>
      <vt:lpstr>partir para o impossível</vt:lpstr>
      <vt:lpstr> a aventura desmedida das descobertas </vt:lpstr>
      <vt:lpstr>Diapositivo 32</vt:lpstr>
      <vt:lpstr>Diapositivo 33</vt:lpstr>
      <vt:lpstr>cinco viagens, das muitas que se fizeram</vt:lpstr>
      <vt:lpstr>1ª</vt:lpstr>
      <vt:lpstr>2ª</vt:lpstr>
      <vt:lpstr>Diapositivo 37</vt:lpstr>
      <vt:lpstr>Diapositivo 38</vt:lpstr>
      <vt:lpstr>Diapositivo 39</vt:lpstr>
      <vt:lpstr>Diapositivo 40</vt:lpstr>
      <vt:lpstr>3ª </vt:lpstr>
      <vt:lpstr>partida (séria, grave e solene) de Vasco da Gama</vt:lpstr>
      <vt:lpstr>4ª </vt:lpstr>
      <vt:lpstr>Diapositivo 44</vt:lpstr>
      <vt:lpstr>5ª </vt:lpstr>
      <vt:lpstr>Diapositivo 46</vt:lpstr>
      <vt:lpstr>Diapositivo 47</vt:lpstr>
      <vt:lpstr>Diapositivo 48</vt:lpstr>
      <vt:lpstr>depois dos navegadores, são os conquistadores que partem para oriente. </vt:lpstr>
      <vt:lpstr>Diapositivo 50</vt:lpstr>
      <vt:lpstr>Diapositivo 51</vt:lpstr>
      <vt:lpstr>grandezas </vt:lpstr>
      <vt:lpstr>Diapositivo 53</vt:lpstr>
      <vt:lpstr>Diapositivo 54</vt:lpstr>
      <vt:lpstr>Diapositivo 55</vt:lpstr>
      <vt:lpstr>Diapositivo 56</vt:lpstr>
      <vt:lpstr>Diapositivo 57</vt:lpstr>
      <vt:lpstr>Diapositivo 58</vt:lpstr>
      <vt:lpstr>Diapositivo 59</vt:lpstr>
      <vt:lpstr>Diapositivo 60</vt:lpstr>
      <vt:lpstr>Diapositivo 61</vt:lpstr>
      <vt:lpstr>sinais de decadência</vt:lpstr>
      <vt:lpstr>Diapositivo 63</vt:lpstr>
      <vt:lpstr>Diapositivo 64</vt:lpstr>
      <vt:lpstr>Diapositivo 65</vt:lpstr>
      <vt:lpstr>Diapositivo 66</vt:lpstr>
      <vt:lpstr>Diapositivo 67</vt:lpstr>
      <vt:lpstr>Diapositivo 68</vt:lpstr>
      <vt:lpstr>Diapositivo 69</vt:lpstr>
      <vt:lpstr>Diapositivo 70</vt:lpstr>
      <vt:lpstr>invasões francesas</vt:lpstr>
      <vt:lpstr>Diapositivo 72</vt:lpstr>
      <vt:lpstr>Diapositivo 73</vt:lpstr>
      <vt:lpstr>Diapositivo 74</vt:lpstr>
      <vt:lpstr> episódios felizes  </vt:lpstr>
      <vt:lpstr>Diapositivo 76</vt:lpstr>
      <vt:lpstr>Portugal pioneiro do abolicionismo</vt:lpstr>
      <vt:lpstr>Portugal   foi também pioneiro do comércio  de escravos</vt:lpstr>
      <vt:lpstr>independência do Brasil</vt:lpstr>
      <vt:lpstr>a família real portuguesa no Brasil</vt:lpstr>
      <vt:lpstr>Diapositivo 81</vt:lpstr>
      <vt:lpstr>Diapositivo 82</vt:lpstr>
      <vt:lpstr>Diapositivo 83</vt:lpstr>
      <vt:lpstr>Diapositivo 84</vt:lpstr>
      <vt:lpstr>Diapositivo 85</vt:lpstr>
      <vt:lpstr>  o estado novo  </vt:lpstr>
      <vt:lpstr>Diapositivo 87</vt:lpstr>
      <vt:lpstr>Diapositivo 88</vt:lpstr>
      <vt:lpstr>    censura                            </vt:lpstr>
      <vt:lpstr>     presos políticos</vt:lpstr>
      <vt:lpstr>      tortura</vt:lpstr>
      <vt:lpstr>Diapositivo 92</vt:lpstr>
      <vt:lpstr>Diapositivo 93</vt:lpstr>
      <vt:lpstr>Diapositivo 94</vt:lpstr>
      <vt:lpstr>Diapositivo 95</vt:lpstr>
      <vt:lpstr>Diapositivo 96</vt:lpstr>
      <vt:lpstr>Diapositivo 97</vt:lpstr>
      <vt:lpstr>Diapositivo 98</vt:lpstr>
      <vt:lpstr>Diapositivo 99</vt:lpstr>
      <vt:lpstr>Diapositivo 100</vt:lpstr>
      <vt:lpstr>Diapositivo 101</vt:lpstr>
      <vt:lpstr>Diapositivo 102</vt:lpstr>
      <vt:lpstr>Diapositivo 103</vt:lpstr>
      <vt:lpstr>Diapositivo 104</vt:lpstr>
      <vt:lpstr>Diapositivo 105</vt:lpstr>
      <vt:lpstr>Diapositivo 106</vt:lpstr>
      <vt:lpstr>Diapositivo 107</vt:lpstr>
      <vt:lpstr>Diapositivo 108</vt:lpstr>
      <vt:lpstr>Diapositivo 109</vt:lpstr>
      <vt:lpstr>Diapositivo 110</vt:lpstr>
      <vt:lpstr>Diapositivo 111</vt:lpstr>
      <vt:lpstr>Grândola vila morena</vt:lpstr>
      <vt:lpstr>Diapositivo 113</vt:lpstr>
      <vt:lpstr>Diapositivo 114</vt:lpstr>
      <vt:lpstr>Diapositivo 115</vt:lpstr>
      <vt:lpstr>Diapositivo 116</vt:lpstr>
      <vt:lpstr>Diapositivo 117</vt:lpstr>
      <vt:lpstr>Diapositivo 118</vt:lpstr>
      <vt:lpstr>Diapositivo 119</vt:lpstr>
      <vt:lpstr>Diapositivo 120</vt:lpstr>
      <vt:lpstr>Diapositivo 121</vt:lpstr>
      <vt:lpstr>Diapositivo 122</vt:lpstr>
      <vt:lpstr>Diapositivo 123</vt:lpstr>
      <vt:lpstr>Diapositivo 124</vt:lpstr>
      <vt:lpstr>Diapositivo 125</vt:lpstr>
      <vt:lpstr>Diapositivo 126</vt:lpstr>
      <vt:lpstr>Diapositivo 127</vt:lpstr>
      <vt:lpstr>Diapositivo 128</vt:lpstr>
      <vt:lpstr>Diapositivo 129</vt:lpstr>
      <vt:lpstr>Diapositivo 130</vt:lpstr>
      <vt:lpstr>Diapositivo 131</vt:lpstr>
      <vt:lpstr>Diapositivo 132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CFCUL</dc:creator>
  <cp:lastModifiedBy>CFCUL</cp:lastModifiedBy>
  <cp:revision>50</cp:revision>
  <dcterms:created xsi:type="dcterms:W3CDTF">2013-05-15T20:06:16Z</dcterms:created>
  <dcterms:modified xsi:type="dcterms:W3CDTF">2013-06-02T00:26:54Z</dcterms:modified>
</cp:coreProperties>
</file>